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3" r:id="rId18"/>
    <p:sldId id="272"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p:scale>
          <a:sx n="70" d="100"/>
          <a:sy n="70" d="100"/>
        </p:scale>
        <p:origin x="-1386" y="-5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090AC34-189D-4634-A6FE-3626B04FF31F}" type="datetimeFigureOut">
              <a:rPr lang="en-US" smtClean="0"/>
              <a:t>3/27/2019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35C214A-AE67-4274-B286-8084B0CD8FCA}"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3/26/2019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3/26/2019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3/26/2019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3/26/2019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57e514ad84f3780932dff41d5c63ee2c.jpg"/>
          <p:cNvPicPr>
            <a:picLocks noChangeAspect="1"/>
          </p:cNvPicPr>
          <p:nvPr/>
        </p:nvPicPr>
        <p:blipFill>
          <a:blip r:embed="rId2"/>
          <a:stretch>
            <a:fillRect/>
          </a:stretch>
        </p:blipFill>
        <p:spPr>
          <a:xfrm>
            <a:off x="3505200" y="228600"/>
            <a:ext cx="5638800" cy="4953000"/>
          </a:xfrm>
          <a:prstGeom prst="rect">
            <a:avLst/>
          </a:prstGeom>
        </p:spPr>
      </p:pic>
      <p:sp>
        <p:nvSpPr>
          <p:cNvPr id="2" name="Title 1"/>
          <p:cNvSpPr>
            <a:spLocks noGrp="1"/>
          </p:cNvSpPr>
          <p:nvPr>
            <p:ph type="ctrTitle"/>
          </p:nvPr>
        </p:nvSpPr>
        <p:spPr>
          <a:xfrm>
            <a:off x="0" y="914400"/>
            <a:ext cx="3886200" cy="2667000"/>
          </a:xfrm>
        </p:spPr>
        <p:txBody>
          <a:bodyPr>
            <a:normAutofit/>
          </a:bodyPr>
          <a:lstStyle/>
          <a:p>
            <a:r>
              <a:rPr lang="en-US" sz="4000" dirty="0" smtClean="0">
                <a:latin typeface="Lucida Sans Unicode" pitchFamily="34" charset="0"/>
                <a:cs typeface="Lucida Sans Unicode" pitchFamily="34" charset="0"/>
              </a:rPr>
              <a:t>BREAST CANCER </a:t>
            </a:r>
            <a:br>
              <a:rPr lang="en-US" sz="4000" dirty="0" smtClean="0">
                <a:latin typeface="Lucida Sans Unicode" pitchFamily="34" charset="0"/>
                <a:cs typeface="Lucida Sans Unicode" pitchFamily="34" charset="0"/>
              </a:rPr>
            </a:br>
            <a:r>
              <a:rPr lang="en-US" sz="4000" dirty="0" smtClean="0">
                <a:latin typeface="Lucida Sans Unicode" pitchFamily="34" charset="0"/>
                <a:cs typeface="Lucida Sans Unicode" pitchFamily="34" charset="0"/>
              </a:rPr>
              <a:t>DATA ANALYSIS</a:t>
            </a:r>
            <a:endParaRPr lang="en-US" sz="4000" dirty="0">
              <a:latin typeface="Lucida Sans Unicode" pitchFamily="34" charset="0"/>
              <a:cs typeface="Lucida Sans Unicode" pitchFamily="34" charset="0"/>
            </a:endParaRPr>
          </a:p>
        </p:txBody>
      </p:sp>
      <p:sp>
        <p:nvSpPr>
          <p:cNvPr id="6" name="Title 1"/>
          <p:cNvSpPr txBox="1">
            <a:spLocks/>
          </p:cNvSpPr>
          <p:nvPr/>
        </p:nvSpPr>
        <p:spPr>
          <a:xfrm>
            <a:off x="500034" y="642918"/>
            <a:ext cx="7958166" cy="2957533"/>
          </a:xfrm>
          <a:prstGeom prst="rect">
            <a:avLst/>
          </a:prstGeom>
        </p:spPr>
        <p:txBody>
          <a:bodyPr vert="horz" lIns="91440" tIns="45720" rIns="91440" bIns="45720" rtlCol="0" anchor="ctr">
            <a:norm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6600" b="0" i="0" u="none" strike="noStrike" kern="1200" cap="none" spc="0" normalizeH="0" baseline="0" noProof="0" dirty="0">
              <a:ln>
                <a:noFill/>
              </a:ln>
              <a:solidFill>
                <a:schemeClr val="tx1"/>
              </a:solidFill>
              <a:effectLst/>
              <a:uLnTx/>
              <a:uFillTx/>
              <a:latin typeface="Broadway" pitchFamily="82" charset="0"/>
              <a:ea typeface="+mj-ea"/>
              <a:cs typeface="FrankRuehl" pitchFamily="34" charset="-79"/>
            </a:endParaRPr>
          </a:p>
        </p:txBody>
      </p:sp>
      <p:sp>
        <p:nvSpPr>
          <p:cNvPr id="7" name="Subtitle 2"/>
          <p:cNvSpPr txBox="1">
            <a:spLocks/>
          </p:cNvSpPr>
          <p:nvPr/>
        </p:nvSpPr>
        <p:spPr>
          <a:xfrm>
            <a:off x="381000" y="457200"/>
            <a:ext cx="3276600" cy="457200"/>
          </a:xfrm>
          <a:prstGeom prst="rect">
            <a:avLst/>
          </a:prstGeom>
        </p:spPr>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000" b="0" i="0" u="none" strike="noStrike" kern="1200" cap="none" spc="0" normalizeH="0" baseline="0" noProof="0" dirty="0" smtClean="0">
                <a:ln>
                  <a:noFill/>
                </a:ln>
                <a:solidFill>
                  <a:schemeClr val="tx1"/>
                </a:solidFill>
                <a:effectLst/>
                <a:uLnTx/>
                <a:uFillTx/>
                <a:latin typeface="Lucida Handwriting" pitchFamily="66" charset="0"/>
                <a:ea typeface="+mn-ea"/>
                <a:cs typeface="+mn-cs"/>
              </a:rPr>
              <a:t>REVIEW-2</a:t>
            </a:r>
            <a:endParaRPr kumimoji="0" lang="en-US" sz="2000" b="0" i="0" u="none" strike="noStrike" kern="1200" cap="none" spc="0" normalizeH="0" baseline="0" noProof="0" dirty="0">
              <a:ln>
                <a:noFill/>
              </a:ln>
              <a:solidFill>
                <a:schemeClr val="tx1"/>
              </a:solidFill>
              <a:effectLst/>
              <a:uLnTx/>
              <a:uFillTx/>
              <a:latin typeface="Lucida Handwriting" pitchFamily="66" charset="0"/>
              <a:ea typeface="+mn-ea"/>
              <a:cs typeface="+mn-cs"/>
            </a:endParaRPr>
          </a:p>
        </p:txBody>
      </p:sp>
      <p:sp>
        <p:nvSpPr>
          <p:cNvPr id="8" name="TextBox 7"/>
          <p:cNvSpPr txBox="1"/>
          <p:nvPr/>
        </p:nvSpPr>
        <p:spPr>
          <a:xfrm>
            <a:off x="5072066" y="5643578"/>
            <a:ext cx="4071934" cy="954107"/>
          </a:xfrm>
          <a:prstGeom prst="rect">
            <a:avLst/>
          </a:prstGeom>
          <a:noFill/>
        </p:spPr>
        <p:txBody>
          <a:bodyPr wrap="square" rtlCol="0">
            <a:spAutoFit/>
          </a:bodyPr>
          <a:lstStyle/>
          <a:p>
            <a:r>
              <a:rPr lang="en-US" sz="1400" dirty="0" smtClean="0">
                <a:latin typeface="Times New Roman" pitchFamily="18" charset="0"/>
                <a:ea typeface="Arial Unicode MS" pitchFamily="34" charset="-128"/>
                <a:cs typeface="Times New Roman" pitchFamily="18" charset="0"/>
              </a:rPr>
              <a:t>SHOBHIT AGARWAL       RA1511003030375</a:t>
            </a:r>
          </a:p>
          <a:p>
            <a:r>
              <a:rPr lang="en-US" sz="1400" dirty="0" smtClean="0">
                <a:latin typeface="Times New Roman" pitchFamily="18" charset="0"/>
                <a:ea typeface="Arial Unicode MS" pitchFamily="34" charset="-128"/>
                <a:cs typeface="Times New Roman" pitchFamily="18" charset="0"/>
              </a:rPr>
              <a:t>ANISH THAKUR               RA1511003030317</a:t>
            </a:r>
          </a:p>
          <a:p>
            <a:r>
              <a:rPr lang="en-US" sz="1400" dirty="0" smtClean="0">
                <a:latin typeface="Times New Roman" pitchFamily="18" charset="0"/>
                <a:ea typeface="Arial Unicode MS" pitchFamily="34" charset="-128"/>
                <a:cs typeface="Times New Roman" pitchFamily="18" charset="0"/>
              </a:rPr>
              <a:t>SHAHVEZ MALIK            RA1511003030327</a:t>
            </a:r>
          </a:p>
          <a:p>
            <a:r>
              <a:rPr lang="en-US" sz="1400" dirty="0" smtClean="0">
                <a:latin typeface="Times New Roman" pitchFamily="18" charset="0"/>
                <a:ea typeface="Arial Unicode MS" pitchFamily="34" charset="-128"/>
                <a:cs typeface="Times New Roman" pitchFamily="18" charset="0"/>
              </a:rPr>
              <a:t>PRIYAM KUMAR              RA1511003030348</a:t>
            </a:r>
            <a:endParaRPr lang="en-US" sz="1400" dirty="0">
              <a:latin typeface="Times New Roman" pitchFamily="18" charset="0"/>
              <a:ea typeface="Arial Unicode MS" pitchFamily="34" charset="-128"/>
              <a:cs typeface="Times New Roman" pitchFamily="18" charset="0"/>
            </a:endParaRPr>
          </a:p>
        </p:txBody>
      </p:sp>
      <p:sp>
        <p:nvSpPr>
          <p:cNvPr id="9" name="TextBox 8"/>
          <p:cNvSpPr txBox="1"/>
          <p:nvPr/>
        </p:nvSpPr>
        <p:spPr>
          <a:xfrm>
            <a:off x="357158" y="5643578"/>
            <a:ext cx="3500462" cy="369332"/>
          </a:xfrm>
          <a:prstGeom prst="rect">
            <a:avLst/>
          </a:prstGeom>
          <a:noFill/>
        </p:spPr>
        <p:txBody>
          <a:bodyPr wrap="square" rtlCol="0">
            <a:spAutoFit/>
          </a:bodyPr>
          <a:lstStyle/>
          <a:p>
            <a:r>
              <a:rPr lang="en-US" dirty="0" smtClean="0">
                <a:latin typeface="Times New Roman" pitchFamily="18" charset="0"/>
                <a:cs typeface="Times New Roman" pitchFamily="18" charset="0"/>
              </a:rPr>
              <a:t>Presented by :</a:t>
            </a:r>
            <a:endParaRPr lang="en-US" dirty="0">
              <a:latin typeface="Times New Roman" pitchFamily="18" charset="0"/>
              <a:cs typeface="Times New Roman" pitchFamily="18" charset="0"/>
            </a:endParaRPr>
          </a:p>
        </p:txBody>
      </p:sp>
      <p:sp>
        <p:nvSpPr>
          <p:cNvPr id="10" name="TextBox 9"/>
          <p:cNvSpPr txBox="1"/>
          <p:nvPr/>
        </p:nvSpPr>
        <p:spPr>
          <a:xfrm>
            <a:off x="990600" y="3657600"/>
            <a:ext cx="7867680" cy="400110"/>
          </a:xfrm>
          <a:prstGeom prst="rect">
            <a:avLst/>
          </a:prstGeom>
          <a:noFill/>
        </p:spPr>
        <p:txBody>
          <a:bodyPr wrap="square" rtlCol="0">
            <a:spAutoFit/>
          </a:bodyPr>
          <a:lstStyle/>
          <a:p>
            <a:r>
              <a:rPr lang="en-US" sz="2000" b="1" dirty="0" smtClean="0">
                <a:latin typeface="Times New Roman" pitchFamily="18" charset="0"/>
                <a:cs typeface="Times New Roman" pitchFamily="18" charset="0"/>
              </a:rPr>
              <a:t>(Major</a:t>
            </a:r>
            <a:r>
              <a:rPr lang="en-US" sz="2000" b="1" dirty="0" smtClean="0">
                <a:latin typeface="Times New Roman" pitchFamily="18" charset="0"/>
                <a:cs typeface="Times New Roman" pitchFamily="18" charset="0"/>
              </a:rPr>
              <a:t> </a:t>
            </a:r>
            <a:r>
              <a:rPr lang="en-US" sz="2000" b="1" dirty="0" smtClean="0">
                <a:latin typeface="Times New Roman" pitchFamily="18" charset="0"/>
                <a:cs typeface="Times New Roman" pitchFamily="18" charset="0"/>
              </a:rPr>
              <a:t>Project) </a:t>
            </a:r>
            <a:endParaRPr lang="en-US" sz="2000" b="1" dirty="0">
              <a:latin typeface="Times New Roman" pitchFamily="18" charset="0"/>
              <a:cs typeface="Times New Roman" pitchFamily="18" charset="0"/>
            </a:endParaRPr>
          </a:p>
        </p:txBody>
      </p:sp>
      <p:sp>
        <p:nvSpPr>
          <p:cNvPr id="11" name="TextBox 10"/>
          <p:cNvSpPr txBox="1"/>
          <p:nvPr/>
        </p:nvSpPr>
        <p:spPr>
          <a:xfrm>
            <a:off x="357158" y="5214950"/>
            <a:ext cx="2500330" cy="369332"/>
          </a:xfrm>
          <a:prstGeom prst="rect">
            <a:avLst/>
          </a:prstGeom>
          <a:noFill/>
        </p:spPr>
        <p:txBody>
          <a:bodyPr wrap="square" rtlCol="0">
            <a:spAutoFit/>
          </a:bodyPr>
          <a:lstStyle/>
          <a:p>
            <a:r>
              <a:rPr lang="en-US" dirty="0" smtClean="0">
                <a:latin typeface="Times New Roman" pitchFamily="18" charset="0"/>
                <a:cs typeface="Times New Roman" pitchFamily="18" charset="0"/>
              </a:rPr>
              <a:t>Project Guide : </a:t>
            </a:r>
            <a:endParaRPr lang="en-US" dirty="0">
              <a:latin typeface="Times New Roman" pitchFamily="18" charset="0"/>
              <a:cs typeface="Times New Roman" pitchFamily="18" charset="0"/>
            </a:endParaRPr>
          </a:p>
        </p:txBody>
      </p:sp>
      <p:sp>
        <p:nvSpPr>
          <p:cNvPr id="12" name="TextBox 11"/>
          <p:cNvSpPr txBox="1"/>
          <p:nvPr/>
        </p:nvSpPr>
        <p:spPr>
          <a:xfrm>
            <a:off x="5072066" y="5214950"/>
            <a:ext cx="2314401" cy="369332"/>
          </a:xfrm>
          <a:prstGeom prst="rect">
            <a:avLst/>
          </a:prstGeom>
          <a:noFill/>
        </p:spPr>
        <p:txBody>
          <a:bodyPr wrap="square" rtlCol="0">
            <a:spAutoFit/>
          </a:bodyPr>
          <a:lstStyle/>
          <a:p>
            <a:r>
              <a:rPr lang="en-US" dirty="0" smtClean="0">
                <a:latin typeface="Times New Roman" pitchFamily="18" charset="0"/>
                <a:cs typeface="Times New Roman" pitchFamily="18" charset="0"/>
              </a:rPr>
              <a:t>Ms. Shivangi Tyagi</a:t>
            </a:r>
            <a:endParaRPr lang="en-US" dirty="0">
              <a:latin typeface="Times New Roman" pitchFamily="18" charset="0"/>
              <a:cs typeface="Times New Roman" pitchFamily="18" charset="0"/>
            </a:endParaRPr>
          </a:p>
        </p:txBody>
      </p:sp>
      <p:sp>
        <p:nvSpPr>
          <p:cNvPr id="18" name="TextBox 17"/>
          <p:cNvSpPr txBox="1"/>
          <p:nvPr/>
        </p:nvSpPr>
        <p:spPr>
          <a:xfrm>
            <a:off x="1143000" y="4191000"/>
            <a:ext cx="1676400" cy="369332"/>
          </a:xfrm>
          <a:prstGeom prst="rect">
            <a:avLst/>
          </a:prstGeom>
          <a:noFill/>
        </p:spPr>
        <p:txBody>
          <a:bodyPr wrap="square" rtlCol="0">
            <a:spAutoFit/>
          </a:bodyPr>
          <a:lstStyle/>
          <a:p>
            <a:r>
              <a:rPr lang="en-US" dirty="0" smtClean="0">
                <a:latin typeface="Lucida Sans Unicode" pitchFamily="34" charset="0"/>
                <a:cs typeface="Lucida Sans Unicode" pitchFamily="34" charset="0"/>
              </a:rPr>
              <a:t>2019MP122</a:t>
            </a:r>
            <a:endParaRPr lang="en-US" dirty="0">
              <a:latin typeface="Lucida Sans Unicode" pitchFamily="34" charset="0"/>
              <a:cs typeface="Lucida Sans Unicode"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shot (151).png"/>
          <p:cNvPicPr>
            <a:picLocks noGrp="1" noChangeAspect="1"/>
          </p:cNvPicPr>
          <p:nvPr>
            <p:ph idx="1"/>
          </p:nvPr>
        </p:nvPicPr>
        <p:blipFill>
          <a:blip r:embed="rId2"/>
          <a:srcRect l="14960" t="35356" r="13066" b="5717"/>
          <a:stretch>
            <a:fillRect/>
          </a:stretch>
        </p:blipFill>
        <p:spPr>
          <a:xfrm>
            <a:off x="304800" y="609600"/>
            <a:ext cx="8458200" cy="2895600"/>
          </a:xfrm>
        </p:spPr>
      </p:pic>
      <p:sp>
        <p:nvSpPr>
          <p:cNvPr id="5" name="TextBox 4"/>
          <p:cNvSpPr txBox="1"/>
          <p:nvPr/>
        </p:nvSpPr>
        <p:spPr>
          <a:xfrm>
            <a:off x="304800" y="228600"/>
            <a:ext cx="7497647" cy="400110"/>
          </a:xfrm>
          <a:prstGeom prst="rect">
            <a:avLst/>
          </a:prstGeom>
          <a:noFill/>
        </p:spPr>
        <p:txBody>
          <a:bodyPr wrap="square" rtlCol="0">
            <a:spAutoFit/>
          </a:bodyPr>
          <a:lstStyle/>
          <a:p>
            <a:r>
              <a:rPr lang="en-US" sz="2000" b="1" dirty="0" smtClean="0">
                <a:latin typeface="Lucida Sans Unicode" pitchFamily="34" charset="0"/>
                <a:cs typeface="Lucida Sans Unicode" pitchFamily="34" charset="0"/>
              </a:rPr>
              <a:t>After dropping highly correlated data checking accuracy :</a:t>
            </a:r>
            <a:endParaRPr lang="en-US" sz="2000" b="1" dirty="0">
              <a:latin typeface="Lucida Sans Unicode" pitchFamily="34" charset="0"/>
              <a:cs typeface="Lucida Sans Unicode" pitchFamily="34" charset="0"/>
            </a:endParaRPr>
          </a:p>
        </p:txBody>
      </p:sp>
      <p:sp>
        <p:nvSpPr>
          <p:cNvPr id="6" name="TextBox 5"/>
          <p:cNvSpPr txBox="1"/>
          <p:nvPr/>
        </p:nvSpPr>
        <p:spPr>
          <a:xfrm>
            <a:off x="838200" y="3581400"/>
            <a:ext cx="7661171" cy="646331"/>
          </a:xfrm>
          <a:prstGeom prst="rect">
            <a:avLst/>
          </a:prstGeom>
          <a:noFill/>
        </p:spPr>
        <p:txBody>
          <a:bodyPr wrap="square" rtlCol="0">
            <a:spAutoFit/>
          </a:bodyPr>
          <a:lstStyle/>
          <a:p>
            <a:r>
              <a:rPr lang="en-US" b="1" dirty="0" smtClean="0">
                <a:solidFill>
                  <a:srgbClr val="FF0000"/>
                </a:solidFill>
              </a:rPr>
              <a:t>Accuracy of the model decreases as we drop the highly correlated data</a:t>
            </a:r>
          </a:p>
          <a:p>
            <a:r>
              <a:rPr lang="en-US" b="1" dirty="0" err="1" smtClean="0"/>
              <a:t>So,using</a:t>
            </a:r>
            <a:r>
              <a:rPr lang="en-US" b="1" dirty="0" smtClean="0"/>
              <a:t> Feature Extraction Technique .</a:t>
            </a:r>
            <a:endParaRPr lang="en-US" b="1" dirty="0"/>
          </a:p>
        </p:txBody>
      </p:sp>
      <p:pic>
        <p:nvPicPr>
          <p:cNvPr id="7" name="Picture 6" descr="Screenshot (152).png"/>
          <p:cNvPicPr>
            <a:picLocks noChangeAspect="1"/>
          </p:cNvPicPr>
          <p:nvPr/>
        </p:nvPicPr>
        <p:blipFill>
          <a:blip r:embed="rId3"/>
          <a:srcRect l="13333" t="27778" r="11667" b="42592"/>
          <a:stretch>
            <a:fillRect/>
          </a:stretch>
        </p:blipFill>
        <p:spPr>
          <a:xfrm>
            <a:off x="228600" y="4267200"/>
            <a:ext cx="8382000" cy="23622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6" name="Content Placeholder 5" descr="Screenshot (152).png"/>
          <p:cNvPicPr>
            <a:picLocks noGrp="1" noChangeAspect="1"/>
          </p:cNvPicPr>
          <p:nvPr>
            <p:ph idx="1"/>
          </p:nvPr>
        </p:nvPicPr>
        <p:blipFill>
          <a:blip r:embed="rId2"/>
          <a:srcRect l="13066" t="57243" r="11171" b="5718"/>
          <a:stretch>
            <a:fillRect/>
          </a:stretch>
        </p:blipFill>
        <p:spPr>
          <a:xfrm>
            <a:off x="0" y="0"/>
            <a:ext cx="8915400" cy="2819400"/>
          </a:xfrm>
        </p:spPr>
      </p:pic>
      <p:pic>
        <p:nvPicPr>
          <p:cNvPr id="7" name="Picture 6" descr="Screenshot (153).png"/>
          <p:cNvPicPr>
            <a:picLocks noChangeAspect="1"/>
          </p:cNvPicPr>
          <p:nvPr/>
        </p:nvPicPr>
        <p:blipFill>
          <a:blip r:embed="rId3"/>
          <a:srcRect l="15000" t="28148" r="11667" b="37778"/>
          <a:stretch>
            <a:fillRect/>
          </a:stretch>
        </p:blipFill>
        <p:spPr>
          <a:xfrm>
            <a:off x="0" y="3581400"/>
            <a:ext cx="9144000" cy="2819400"/>
          </a:xfrm>
          <a:prstGeom prst="rect">
            <a:avLst/>
          </a:prstGeom>
        </p:spPr>
      </p:pic>
      <p:sp>
        <p:nvSpPr>
          <p:cNvPr id="8" name="TextBox 7"/>
          <p:cNvSpPr txBox="1"/>
          <p:nvPr/>
        </p:nvSpPr>
        <p:spPr>
          <a:xfrm>
            <a:off x="228600" y="2895600"/>
            <a:ext cx="3513047" cy="400110"/>
          </a:xfrm>
          <a:prstGeom prst="rect">
            <a:avLst/>
          </a:prstGeom>
          <a:noFill/>
        </p:spPr>
        <p:txBody>
          <a:bodyPr wrap="square" rtlCol="0">
            <a:spAutoFit/>
          </a:bodyPr>
          <a:lstStyle/>
          <a:p>
            <a:r>
              <a:rPr lang="en-US" sz="2000" b="1" dirty="0" smtClean="0"/>
              <a:t>Cumulative Variance :</a:t>
            </a:r>
            <a:endParaRPr lang="en-US" sz="2000" b="1"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shot (154).png"/>
          <p:cNvPicPr>
            <a:picLocks noChangeAspect="1"/>
          </p:cNvPicPr>
          <p:nvPr/>
        </p:nvPicPr>
        <p:blipFill>
          <a:blip r:embed="rId2"/>
          <a:srcRect l="15833" t="26667" r="11667" b="17037"/>
          <a:stretch>
            <a:fillRect/>
          </a:stretch>
        </p:blipFill>
        <p:spPr>
          <a:xfrm>
            <a:off x="0" y="533400"/>
            <a:ext cx="9144000" cy="3657600"/>
          </a:xfrm>
          <a:prstGeom prst="rect">
            <a:avLst/>
          </a:prstGeom>
        </p:spPr>
      </p:pic>
      <p:sp>
        <p:nvSpPr>
          <p:cNvPr id="2" name="Title 1"/>
          <p:cNvSpPr>
            <a:spLocks noGrp="1"/>
          </p:cNvSpPr>
          <p:nvPr>
            <p:ph type="title"/>
          </p:nvPr>
        </p:nvSpPr>
        <p:spPr>
          <a:xfrm>
            <a:off x="228600" y="0"/>
            <a:ext cx="2895600" cy="609600"/>
          </a:xfrm>
        </p:spPr>
        <p:txBody>
          <a:bodyPr>
            <a:normAutofit/>
          </a:bodyPr>
          <a:lstStyle/>
          <a:p>
            <a:r>
              <a:rPr lang="en-US" sz="2400" b="1" dirty="0" smtClean="0"/>
              <a:t>Cumulative Graph :</a:t>
            </a:r>
            <a:endParaRPr lang="en-US" sz="2400" b="1" dirty="0"/>
          </a:p>
        </p:txBody>
      </p:sp>
      <p:pic>
        <p:nvPicPr>
          <p:cNvPr id="5" name="Picture 4" descr="Screenshot (155).png"/>
          <p:cNvPicPr>
            <a:picLocks noChangeAspect="1"/>
          </p:cNvPicPr>
          <p:nvPr/>
        </p:nvPicPr>
        <p:blipFill>
          <a:blip r:embed="rId3"/>
          <a:srcRect l="15000" t="27778" r="12500" b="25081"/>
          <a:stretch>
            <a:fillRect/>
          </a:stretch>
        </p:blipFill>
        <p:spPr>
          <a:xfrm>
            <a:off x="228600" y="4038600"/>
            <a:ext cx="8610600" cy="28194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Screenshot (156).png"/>
          <p:cNvPicPr>
            <a:picLocks noGrp="1" noChangeAspect="1"/>
          </p:cNvPicPr>
          <p:nvPr>
            <p:ph idx="1"/>
          </p:nvPr>
        </p:nvPicPr>
        <p:blipFill>
          <a:blip r:embed="rId2"/>
          <a:srcRect l="14013" t="28622" r="12119" b="41073"/>
          <a:stretch>
            <a:fillRect/>
          </a:stretch>
        </p:blipFill>
        <p:spPr>
          <a:xfrm>
            <a:off x="0" y="228600"/>
            <a:ext cx="8915400" cy="2209800"/>
          </a:xfrm>
        </p:spPr>
      </p:pic>
      <p:sp>
        <p:nvSpPr>
          <p:cNvPr id="5" name="TextBox 4"/>
          <p:cNvSpPr txBox="1"/>
          <p:nvPr/>
        </p:nvSpPr>
        <p:spPr>
          <a:xfrm>
            <a:off x="457200" y="2286000"/>
            <a:ext cx="8382000" cy="646331"/>
          </a:xfrm>
          <a:prstGeom prst="rect">
            <a:avLst/>
          </a:prstGeom>
          <a:noFill/>
        </p:spPr>
        <p:txBody>
          <a:bodyPr wrap="square" rtlCol="0">
            <a:spAutoFit/>
          </a:bodyPr>
          <a:lstStyle/>
          <a:p>
            <a:r>
              <a:rPr lang="en-US" dirty="0" smtClean="0"/>
              <a:t>As we are getting a moderate increase in the accuracy we are decreasing the  </a:t>
            </a:r>
            <a:r>
              <a:rPr lang="en-US" b="1" dirty="0" smtClean="0"/>
              <a:t>variance error</a:t>
            </a:r>
            <a:r>
              <a:rPr lang="en-US" dirty="0" smtClean="0"/>
              <a:t> by using </a:t>
            </a:r>
            <a:r>
              <a:rPr lang="en-US" b="1" dirty="0" smtClean="0"/>
              <a:t>PCA.</a:t>
            </a:r>
            <a:endParaRPr lang="en-US" b="1" dirty="0"/>
          </a:p>
        </p:txBody>
      </p:sp>
      <p:sp>
        <p:nvSpPr>
          <p:cNvPr id="7" name="TextBox 6"/>
          <p:cNvSpPr txBox="1"/>
          <p:nvPr/>
        </p:nvSpPr>
        <p:spPr>
          <a:xfrm>
            <a:off x="381000" y="3048000"/>
            <a:ext cx="8763000" cy="646331"/>
          </a:xfrm>
          <a:prstGeom prst="rect">
            <a:avLst/>
          </a:prstGeom>
          <a:noFill/>
        </p:spPr>
        <p:txBody>
          <a:bodyPr wrap="square" rtlCol="0">
            <a:spAutoFit/>
          </a:bodyPr>
          <a:lstStyle/>
          <a:p>
            <a:r>
              <a:rPr lang="en-US" dirty="0" smtClean="0"/>
              <a:t>So, using </a:t>
            </a:r>
            <a:r>
              <a:rPr lang="en-US" b="1" dirty="0" smtClean="0"/>
              <a:t>K-means </a:t>
            </a:r>
            <a:r>
              <a:rPr lang="en-US" dirty="0" smtClean="0"/>
              <a:t>which is a unsupervised technique which helps to check the importance of particular independent variables in predicting the dependent variables .</a:t>
            </a:r>
            <a:endParaRPr lang="en-US" dirty="0"/>
          </a:p>
        </p:txBody>
      </p:sp>
      <p:pic>
        <p:nvPicPr>
          <p:cNvPr id="8" name="Picture 7" descr="Screenshot (157).png"/>
          <p:cNvPicPr>
            <a:picLocks noChangeAspect="1"/>
          </p:cNvPicPr>
          <p:nvPr/>
        </p:nvPicPr>
        <p:blipFill>
          <a:blip r:embed="rId3"/>
          <a:srcRect l="15000" t="30741" r="12500" b="61852"/>
          <a:stretch>
            <a:fillRect/>
          </a:stretch>
        </p:blipFill>
        <p:spPr>
          <a:xfrm>
            <a:off x="381000" y="3581400"/>
            <a:ext cx="6629400" cy="609600"/>
          </a:xfrm>
          <a:prstGeom prst="rect">
            <a:avLst/>
          </a:prstGeom>
        </p:spPr>
      </p:pic>
      <p:pic>
        <p:nvPicPr>
          <p:cNvPr id="10" name="Picture 9" descr="Screenshot (158).png"/>
          <p:cNvPicPr>
            <a:picLocks noChangeAspect="1"/>
          </p:cNvPicPr>
          <p:nvPr/>
        </p:nvPicPr>
        <p:blipFill>
          <a:blip r:embed="rId4"/>
          <a:srcRect l="15000" t="27778" r="11667" b="20370"/>
          <a:stretch>
            <a:fillRect/>
          </a:stretch>
        </p:blipFill>
        <p:spPr>
          <a:xfrm>
            <a:off x="228600" y="4191000"/>
            <a:ext cx="8686800" cy="26670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5029200" cy="685800"/>
          </a:xfrm>
        </p:spPr>
        <p:txBody>
          <a:bodyPr>
            <a:normAutofit/>
          </a:bodyPr>
          <a:lstStyle/>
          <a:p>
            <a:r>
              <a:rPr lang="en-US" sz="2400" b="1" dirty="0" smtClean="0"/>
              <a:t>Elbow Plot </a:t>
            </a:r>
            <a:r>
              <a:rPr lang="en-US" sz="2000" dirty="0" smtClean="0"/>
              <a:t>: to judge  cluster values visually </a:t>
            </a:r>
            <a:endParaRPr lang="en-US" sz="2000" dirty="0"/>
          </a:p>
        </p:txBody>
      </p:sp>
      <p:pic>
        <p:nvPicPr>
          <p:cNvPr id="4" name="Content Placeholder 3" descr="Screenshot (159).png"/>
          <p:cNvPicPr>
            <a:picLocks noGrp="1" noChangeAspect="1"/>
          </p:cNvPicPr>
          <p:nvPr>
            <p:ph idx="1"/>
          </p:nvPr>
        </p:nvPicPr>
        <p:blipFill>
          <a:blip r:embed="rId2"/>
          <a:srcRect l="14960" t="26938" r="12119" b="7401"/>
          <a:stretch>
            <a:fillRect/>
          </a:stretch>
        </p:blipFill>
        <p:spPr>
          <a:xfrm>
            <a:off x="170596" y="598226"/>
            <a:ext cx="8973403" cy="3592773"/>
          </a:xfrm>
        </p:spPr>
      </p:pic>
      <p:pic>
        <p:nvPicPr>
          <p:cNvPr id="5" name="Picture 4" descr="Screenshot (160).png"/>
          <p:cNvPicPr>
            <a:picLocks noChangeAspect="1"/>
          </p:cNvPicPr>
          <p:nvPr/>
        </p:nvPicPr>
        <p:blipFill>
          <a:blip r:embed="rId3"/>
          <a:srcRect l="15000" t="29259" r="11667" b="47037"/>
          <a:stretch>
            <a:fillRect/>
          </a:stretch>
        </p:blipFill>
        <p:spPr>
          <a:xfrm>
            <a:off x="228600" y="4648200"/>
            <a:ext cx="8534400" cy="1676400"/>
          </a:xfrm>
          <a:prstGeom prst="rect">
            <a:avLst/>
          </a:prstGeom>
        </p:spPr>
      </p:pic>
      <p:sp>
        <p:nvSpPr>
          <p:cNvPr id="6" name="TextBox 5"/>
          <p:cNvSpPr txBox="1"/>
          <p:nvPr/>
        </p:nvSpPr>
        <p:spPr>
          <a:xfrm>
            <a:off x="381000" y="4267200"/>
            <a:ext cx="2168871" cy="369332"/>
          </a:xfrm>
          <a:prstGeom prst="rect">
            <a:avLst/>
          </a:prstGeom>
          <a:noFill/>
        </p:spPr>
        <p:txBody>
          <a:bodyPr wrap="square" rtlCol="0">
            <a:spAutoFit/>
          </a:bodyPr>
          <a:lstStyle/>
          <a:p>
            <a:r>
              <a:rPr lang="en-US" b="1" dirty="0" smtClean="0"/>
              <a:t>Cluster =2 </a:t>
            </a:r>
            <a:endParaRPr lang="en-US" b="1"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reast_0.png"/>
          <p:cNvPicPr>
            <a:picLocks noChangeAspect="1"/>
          </p:cNvPicPr>
          <p:nvPr/>
        </p:nvPicPr>
        <p:blipFill>
          <a:blip r:embed="rId2">
            <a:lum bright="70000" contrast="-70000"/>
          </a:blip>
          <a:stretch>
            <a:fillRect/>
          </a:stretch>
        </p:blipFill>
        <p:spPr>
          <a:xfrm>
            <a:off x="962687" y="0"/>
            <a:ext cx="7218626" cy="6858000"/>
          </a:xfrm>
          <a:prstGeom prst="rect">
            <a:avLst/>
          </a:prstGeom>
        </p:spPr>
      </p:pic>
      <p:sp>
        <p:nvSpPr>
          <p:cNvPr id="2" name="Title 1"/>
          <p:cNvSpPr>
            <a:spLocks noGrp="1"/>
          </p:cNvSpPr>
          <p:nvPr>
            <p:ph type="title"/>
          </p:nvPr>
        </p:nvSpPr>
        <p:spPr/>
        <p:txBody>
          <a:bodyPr/>
          <a:lstStyle/>
          <a:p>
            <a:endParaRPr lang="en-US"/>
          </a:p>
        </p:txBody>
      </p:sp>
      <p:pic>
        <p:nvPicPr>
          <p:cNvPr id="4" name="Content Placeholder 3" descr="Screenshot (161).png"/>
          <p:cNvPicPr>
            <a:picLocks noGrp="1" noChangeAspect="1"/>
          </p:cNvPicPr>
          <p:nvPr>
            <p:ph idx="1"/>
          </p:nvPr>
        </p:nvPicPr>
        <p:blipFill>
          <a:blip r:embed="rId3"/>
          <a:srcRect l="14960" t="28622" r="12119" b="21767"/>
          <a:stretch>
            <a:fillRect/>
          </a:stretch>
        </p:blipFill>
        <p:spPr>
          <a:xfrm>
            <a:off x="0" y="152400"/>
            <a:ext cx="8915400" cy="3962400"/>
          </a:xfr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shot (164).png"/>
          <p:cNvPicPr>
            <a:picLocks noGrp="1" noChangeAspect="1"/>
          </p:cNvPicPr>
          <p:nvPr>
            <p:ph idx="1"/>
          </p:nvPr>
        </p:nvPicPr>
        <p:blipFill>
          <a:blip r:embed="rId2"/>
          <a:srcRect l="27271" t="30305" r="34847" b="10768"/>
          <a:stretch>
            <a:fillRect/>
          </a:stretch>
        </p:blipFill>
        <p:spPr>
          <a:xfrm>
            <a:off x="2209800" y="3352800"/>
            <a:ext cx="4572000" cy="3276600"/>
          </a:xfrm>
        </p:spPr>
      </p:pic>
      <p:pic>
        <p:nvPicPr>
          <p:cNvPr id="5" name="Picture 4" descr="Screenshot (163).png"/>
          <p:cNvPicPr>
            <a:picLocks noChangeAspect="1"/>
          </p:cNvPicPr>
          <p:nvPr/>
        </p:nvPicPr>
        <p:blipFill>
          <a:blip r:embed="rId3"/>
          <a:srcRect l="12500" t="33704" r="12500" b="21852"/>
          <a:stretch>
            <a:fillRect/>
          </a:stretch>
        </p:blipFill>
        <p:spPr>
          <a:xfrm>
            <a:off x="304800" y="609600"/>
            <a:ext cx="8610600" cy="2667000"/>
          </a:xfrm>
          <a:prstGeom prst="rect">
            <a:avLst/>
          </a:prstGeom>
        </p:spPr>
      </p:pic>
      <p:sp>
        <p:nvSpPr>
          <p:cNvPr id="6" name="TextBox 5"/>
          <p:cNvSpPr txBox="1"/>
          <p:nvPr/>
        </p:nvSpPr>
        <p:spPr>
          <a:xfrm>
            <a:off x="304800" y="152400"/>
            <a:ext cx="5799666" cy="400110"/>
          </a:xfrm>
          <a:prstGeom prst="rect">
            <a:avLst/>
          </a:prstGeom>
          <a:noFill/>
        </p:spPr>
        <p:txBody>
          <a:bodyPr wrap="square" rtlCol="0">
            <a:spAutoFit/>
          </a:bodyPr>
          <a:lstStyle/>
          <a:p>
            <a:r>
              <a:rPr lang="en-US" sz="2000" b="1" dirty="0" smtClean="0">
                <a:latin typeface="Lucida Sans Unicode" pitchFamily="34" charset="0"/>
                <a:cs typeface="Lucida Sans Unicode" pitchFamily="34" charset="0"/>
              </a:rPr>
              <a:t>Plotting important feature graph : </a:t>
            </a:r>
            <a:endParaRPr lang="en-US" sz="2000" b="1" dirty="0">
              <a:latin typeface="Lucida Sans Unicode" pitchFamily="34" charset="0"/>
              <a:cs typeface="Lucida Sans Unicode"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Variance and Bias Error Curve </a:t>
            </a:r>
            <a:endParaRPr lang="en-US" dirty="0"/>
          </a:p>
        </p:txBody>
      </p:sp>
      <p:pic>
        <p:nvPicPr>
          <p:cNvPr id="4" name="Content Placeholder 3" descr="download (2).png"/>
          <p:cNvPicPr>
            <a:picLocks noGrp="1" noChangeAspect="1"/>
          </p:cNvPicPr>
          <p:nvPr>
            <p:ph idx="1"/>
          </p:nvPr>
        </p:nvPicPr>
        <p:blipFill>
          <a:blip r:embed="rId2"/>
          <a:stretch>
            <a:fillRect/>
          </a:stretch>
        </p:blipFill>
        <p:spPr>
          <a:xfrm>
            <a:off x="0" y="1106650"/>
            <a:ext cx="9144000" cy="5751350"/>
          </a:xfr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2286000"/>
            <a:ext cx="8229600" cy="3840163"/>
          </a:xfrm>
        </p:spPr>
        <p:txBody>
          <a:bodyPr>
            <a:normAutofit/>
          </a:bodyPr>
          <a:lstStyle/>
          <a:p>
            <a:pPr algn="ctr">
              <a:buNone/>
            </a:pPr>
            <a:r>
              <a:rPr lang="en-US" sz="9600" b="1" dirty="0" smtClean="0">
                <a:ln w="31550" cmpd="sng">
                  <a:gradFill>
                    <a:gsLst>
                      <a:gs pos="25000">
                        <a:schemeClr val="accent1">
                          <a:shade val="25000"/>
                          <a:satMod val="190000"/>
                        </a:schemeClr>
                      </a:gs>
                      <a:gs pos="80000">
                        <a:schemeClr val="accent1">
                          <a:tint val="75000"/>
                          <a:satMod val="190000"/>
                        </a:schemeClr>
                      </a:gs>
                    </a:gsLst>
                    <a:lin ang="5400000"/>
                  </a:gradFill>
                  <a:prstDash val="solid"/>
                </a:ln>
                <a:solidFill>
                  <a:srgbClr val="FFFFFF"/>
                </a:solidFill>
                <a:effectLst>
                  <a:outerShdw blurRad="41275" dist="12700" dir="12000000" algn="tl" rotWithShape="0">
                    <a:srgbClr val="000000">
                      <a:alpha val="40000"/>
                    </a:srgbClr>
                  </a:outerShdw>
                </a:effectLst>
              </a:rPr>
              <a:t>Thank you</a:t>
            </a:r>
            <a:endParaRPr lang="en-US" sz="9600" b="1" dirty="0">
              <a:ln w="31550" cmpd="sng">
                <a:gradFill>
                  <a:gsLst>
                    <a:gs pos="25000">
                      <a:schemeClr val="accent1">
                        <a:shade val="25000"/>
                        <a:satMod val="190000"/>
                      </a:schemeClr>
                    </a:gs>
                    <a:gs pos="80000">
                      <a:schemeClr val="accent1">
                        <a:tint val="75000"/>
                        <a:satMod val="190000"/>
                      </a:schemeClr>
                    </a:gs>
                  </a:gsLst>
                  <a:lin ang="5400000"/>
                </a:gradFill>
                <a:prstDash val="solid"/>
              </a:ln>
              <a:solidFill>
                <a:srgbClr val="FFFFFF"/>
              </a:solidFill>
              <a:effectLst>
                <a:outerShdw blurRad="41275" dist="12700" dir="12000000" algn="tl" rotWithShape="0">
                  <a:srgbClr val="000000">
                    <a:alpha val="40000"/>
                  </a:srgbClr>
                </a:outerShdw>
              </a:effectLs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Breast_0.png"/>
          <p:cNvPicPr>
            <a:picLocks noChangeAspect="1"/>
          </p:cNvPicPr>
          <p:nvPr/>
        </p:nvPicPr>
        <p:blipFill>
          <a:blip r:embed="rId2">
            <a:lum bright="70000" contrast="-70000"/>
          </a:blip>
          <a:stretch>
            <a:fillRect/>
          </a:stretch>
        </p:blipFill>
        <p:spPr>
          <a:xfrm>
            <a:off x="962687" y="0"/>
            <a:ext cx="7218626" cy="6858000"/>
          </a:xfrm>
          <a:prstGeom prst="rect">
            <a:avLst/>
          </a:prstGeom>
        </p:spPr>
      </p:pic>
      <p:sp>
        <p:nvSpPr>
          <p:cNvPr id="2" name="Title 1"/>
          <p:cNvSpPr>
            <a:spLocks noGrp="1"/>
          </p:cNvSpPr>
          <p:nvPr>
            <p:ph type="title"/>
          </p:nvPr>
        </p:nvSpPr>
        <p:spPr>
          <a:xfrm>
            <a:off x="152400" y="1219200"/>
            <a:ext cx="8991600" cy="5638800"/>
          </a:xfrm>
        </p:spPr>
        <p:txBody>
          <a:bodyPr>
            <a:normAutofit fontScale="90000"/>
          </a:bodyPr>
          <a:lstStyle/>
          <a:p>
            <a:pPr algn="l"/>
            <a:r>
              <a:rPr lang="en-IN" sz="2000" dirty="0" smtClean="0"/>
              <a:t>There is no shortage of enterprise data today. The digital era calls for analytics to be infused in every role, business process, decision and action</a:t>
            </a:r>
            <a:r>
              <a:rPr lang="en-IN" sz="2000" dirty="0" smtClean="0"/>
              <a:t>.</a:t>
            </a:r>
            <a:br>
              <a:rPr lang="en-IN" sz="2000" dirty="0" smtClean="0"/>
            </a:br>
            <a:r>
              <a:rPr lang="en-IN" sz="2000" dirty="0" smtClean="0"/>
              <a:t/>
            </a:r>
            <a:br>
              <a:rPr lang="en-IN" sz="2000" dirty="0" smtClean="0"/>
            </a:br>
            <a:r>
              <a:rPr lang="en-IN" sz="2000" dirty="0" smtClean="0"/>
              <a:t> </a:t>
            </a:r>
            <a:r>
              <a:rPr lang="en-IN" sz="2000" dirty="0" smtClean="0"/>
              <a:t>Biological research is conducted through the analysis of a particular disease. Applying classification algorithm to biological data with specific characteristics available in particular disease and established data mining based on data available on mentioned disease. Breast cancer is the most common malignant tumour for women. </a:t>
            </a:r>
            <a:r>
              <a:rPr lang="en-IN" sz="2000" dirty="0" smtClean="0"/>
              <a:t/>
            </a:r>
            <a:br>
              <a:rPr lang="en-IN" sz="2000" dirty="0" smtClean="0"/>
            </a:br>
            <a:r>
              <a:rPr lang="en-IN" sz="2000" dirty="0" smtClean="0"/>
              <a:t/>
            </a:r>
            <a:br>
              <a:rPr lang="en-IN" sz="2000" dirty="0" smtClean="0"/>
            </a:br>
            <a:r>
              <a:rPr lang="en-IN" sz="2000" dirty="0" smtClean="0"/>
              <a:t>In </a:t>
            </a:r>
            <a:r>
              <a:rPr lang="en-IN" sz="2000" dirty="0" smtClean="0"/>
              <a:t>the past twenty years, the cases of breast cancer continues to rise. </a:t>
            </a:r>
            <a:r>
              <a:rPr lang="en-IN" sz="2000" dirty="0" smtClean="0"/>
              <a:t/>
            </a:r>
            <a:br>
              <a:rPr lang="en-IN" sz="2000" dirty="0" smtClean="0"/>
            </a:br>
            <a:r>
              <a:rPr lang="en-IN" sz="2000" dirty="0" smtClean="0"/>
              <a:t>The </a:t>
            </a:r>
            <a:r>
              <a:rPr lang="en-IN" sz="2000" dirty="0" smtClean="0"/>
              <a:t>diagnosis and treatment of the breast cancer is compulsory. We intend to build a diagnostic model of breast cancer by using ensemble techniques</a:t>
            </a:r>
            <a:r>
              <a:rPr lang="en-IN" sz="2000" dirty="0" smtClean="0"/>
              <a:t>.</a:t>
            </a:r>
            <a:br>
              <a:rPr lang="en-IN" sz="2000" dirty="0" smtClean="0"/>
            </a:br>
            <a:r>
              <a:rPr lang="en-IN" sz="2000" dirty="0" smtClean="0"/>
              <a:t/>
            </a:r>
            <a:br>
              <a:rPr lang="en-IN" sz="2000" dirty="0" smtClean="0"/>
            </a:br>
            <a:r>
              <a:rPr lang="en-IN" sz="2000" dirty="0" smtClean="0"/>
              <a:t> </a:t>
            </a:r>
            <a:r>
              <a:rPr lang="en-IN" sz="2000" dirty="0" smtClean="0"/>
              <a:t>A feature extraction technique PCA (Principal Component Analysis) is applied on the data to select relevant features which leads to the breast cancer. The results of the experiments show that the accuracy of the diagnostic model improves a lot, and at the same time, relevant and important features for breast cancer diagnosis are chosen out. The diagnostic model for breast cancer built with good generalization.</a:t>
            </a:r>
            <a:r>
              <a:rPr lang="en-US" dirty="0" smtClean="0"/>
              <a:t/>
            </a:r>
            <a:br>
              <a:rPr lang="en-US" dirty="0" smtClean="0"/>
            </a:br>
            <a:endParaRPr lang="en-US" dirty="0"/>
          </a:p>
        </p:txBody>
      </p:sp>
      <p:sp>
        <p:nvSpPr>
          <p:cNvPr id="5" name="Rectangle 4"/>
          <p:cNvSpPr/>
          <p:nvPr/>
        </p:nvSpPr>
        <p:spPr>
          <a:xfrm>
            <a:off x="228600" y="304800"/>
            <a:ext cx="3048000" cy="646331"/>
          </a:xfrm>
          <a:prstGeom prst="rect">
            <a:avLst/>
          </a:prstGeom>
        </p:spPr>
        <p:txBody>
          <a:bodyPr wrap="square">
            <a:spAutoFit/>
          </a:bodyPr>
          <a:lstStyle/>
          <a:p>
            <a:r>
              <a:rPr lang="en-US" sz="3600" dirty="0" smtClean="0">
                <a:latin typeface="Times New Roman" pitchFamily="18" charset="0"/>
                <a:cs typeface="Times New Roman" pitchFamily="18" charset="0"/>
              </a:rPr>
              <a:t> ABSTRACT</a:t>
            </a:r>
            <a:endParaRPr lang="en-US" sz="3600" dirty="0"/>
          </a:p>
        </p:txBody>
      </p:sp>
      <p:pic>
        <p:nvPicPr>
          <p:cNvPr id="6" name="Picture 5"/>
          <p:cNvPicPr/>
          <p:nvPr/>
        </p:nvPicPr>
        <p:blipFill>
          <a:blip r:embed="rId3" cstate="print"/>
          <a:srcRect/>
          <a:stretch>
            <a:fillRect/>
          </a:stretch>
        </p:blipFill>
        <p:spPr bwMode="auto">
          <a:xfrm>
            <a:off x="6248400" y="152400"/>
            <a:ext cx="2395566" cy="975548"/>
          </a:xfrm>
          <a:prstGeom prst="rect">
            <a:avLst/>
          </a:prstGeom>
          <a:noFill/>
          <a:ln w="9525">
            <a:noFill/>
            <a:miter lim="800000"/>
            <a:headEnd/>
            <a:tailEnd/>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Breast_0.png"/>
          <p:cNvPicPr>
            <a:picLocks noChangeAspect="1"/>
          </p:cNvPicPr>
          <p:nvPr/>
        </p:nvPicPr>
        <p:blipFill>
          <a:blip r:embed="rId2">
            <a:lum bright="70000" contrast="-70000"/>
          </a:blip>
          <a:stretch>
            <a:fillRect/>
          </a:stretch>
        </p:blipFill>
        <p:spPr>
          <a:xfrm>
            <a:off x="962687" y="0"/>
            <a:ext cx="7218626" cy="6858000"/>
          </a:xfrm>
          <a:prstGeom prst="rect">
            <a:avLst/>
          </a:prstGeom>
        </p:spPr>
      </p:pic>
      <p:sp>
        <p:nvSpPr>
          <p:cNvPr id="2" name="Title 1"/>
          <p:cNvSpPr>
            <a:spLocks noGrp="1"/>
          </p:cNvSpPr>
          <p:nvPr>
            <p:ph type="title"/>
          </p:nvPr>
        </p:nvSpPr>
        <p:spPr>
          <a:xfrm>
            <a:off x="457200" y="152400"/>
            <a:ext cx="8229600" cy="1219200"/>
          </a:xfrm>
        </p:spPr>
        <p:txBody>
          <a:bodyPr>
            <a:noAutofit/>
          </a:bodyPr>
          <a:lstStyle/>
          <a:p>
            <a:r>
              <a:rPr lang="en-US" sz="1600" b="1" dirty="0" smtClean="0">
                <a:latin typeface="Times New Roman" pitchFamily="18" charset="0"/>
                <a:cs typeface="Times New Roman" pitchFamily="18" charset="0"/>
              </a:rPr>
              <a:t>What is Tumor?</a:t>
            </a:r>
            <a:r>
              <a:rPr lang="en-US" sz="1600" dirty="0" smtClean="0">
                <a:latin typeface="Times New Roman" pitchFamily="18" charset="0"/>
                <a:cs typeface="Times New Roman" pitchFamily="18" charset="0"/>
              </a:rPr>
              <a:t/>
            </a:r>
            <a:br>
              <a:rPr lang="en-US" sz="1600" dirty="0" smtClean="0">
                <a:latin typeface="Times New Roman" pitchFamily="18" charset="0"/>
                <a:cs typeface="Times New Roman" pitchFamily="18" charset="0"/>
              </a:rPr>
            </a:br>
            <a:r>
              <a:rPr lang="en-US" sz="1600" dirty="0" smtClean="0">
                <a:latin typeface="Times New Roman" pitchFamily="18" charset="0"/>
                <a:cs typeface="Times New Roman" pitchFamily="18" charset="0"/>
              </a:rPr>
              <a:t>A tumor is an abnormal lump or growth of cells. When the cells in the tumor are normal, it is benign. Something just went wrong, and they overgrew and produced a lump. </a:t>
            </a:r>
            <a:endParaRPr lang="en-US" sz="2000" dirty="0">
              <a:latin typeface="Times New Roman" pitchFamily="18" charset="0"/>
              <a:cs typeface="Times New Roman" pitchFamily="18" charset="0"/>
            </a:endParaRPr>
          </a:p>
        </p:txBody>
      </p:sp>
      <p:pic>
        <p:nvPicPr>
          <p:cNvPr id="15362" name="Picture 2"/>
          <p:cNvPicPr>
            <a:picLocks noChangeAspect="1" noChangeArrowheads="1"/>
          </p:cNvPicPr>
          <p:nvPr/>
        </p:nvPicPr>
        <p:blipFill>
          <a:blip r:embed="rId3"/>
          <a:srcRect l="35208" t="25000" r="42020" b="19792"/>
          <a:stretch>
            <a:fillRect/>
          </a:stretch>
        </p:blipFill>
        <p:spPr bwMode="auto">
          <a:xfrm>
            <a:off x="4876800" y="1295400"/>
            <a:ext cx="3733800" cy="2536166"/>
          </a:xfrm>
          <a:prstGeom prst="rect">
            <a:avLst/>
          </a:prstGeom>
          <a:noFill/>
          <a:ln w="9525">
            <a:noFill/>
            <a:miter lim="800000"/>
            <a:headEnd/>
            <a:tailEnd/>
          </a:ln>
          <a:effectLst/>
        </p:spPr>
      </p:pic>
      <p:pic>
        <p:nvPicPr>
          <p:cNvPr id="15363" name="Picture 3"/>
          <p:cNvPicPr>
            <a:picLocks noChangeAspect="1" noChangeArrowheads="1"/>
          </p:cNvPicPr>
          <p:nvPr/>
        </p:nvPicPr>
        <p:blipFill>
          <a:blip r:embed="rId4"/>
          <a:srcRect l="10176" t="26042" r="67570" b="23958"/>
          <a:stretch>
            <a:fillRect/>
          </a:stretch>
        </p:blipFill>
        <p:spPr bwMode="auto">
          <a:xfrm>
            <a:off x="304800" y="1295400"/>
            <a:ext cx="4038600" cy="2474495"/>
          </a:xfrm>
          <a:prstGeom prst="rect">
            <a:avLst/>
          </a:prstGeom>
          <a:noFill/>
          <a:ln w="9525">
            <a:noFill/>
            <a:miter lim="800000"/>
            <a:headEnd/>
            <a:tailEnd/>
          </a:ln>
          <a:effectLst/>
        </p:spPr>
      </p:pic>
      <p:sp>
        <p:nvSpPr>
          <p:cNvPr id="15365" name="Rectangle 5"/>
          <p:cNvSpPr>
            <a:spLocks noChangeArrowheads="1"/>
          </p:cNvSpPr>
          <p:nvPr/>
        </p:nvSpPr>
        <p:spPr bwMode="auto">
          <a:xfrm>
            <a:off x="381000" y="4114800"/>
            <a:ext cx="4114800" cy="2246769"/>
          </a:xfrm>
          <a:prstGeom prst="rect">
            <a:avLst/>
          </a:prstGeom>
          <a:noFill/>
          <a:ln w="9525">
            <a:noFill/>
            <a:miter lim="800000"/>
            <a:headEnd/>
            <a:tailEnd/>
          </a:ln>
          <a:effectLst/>
        </p:spPr>
        <p:txBody>
          <a:bodyPr vert="horz" wrap="square" lIns="91440" tIns="0" rIns="91440"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200" b="1" i="0" u="none" strike="noStrike" cap="none" normalizeH="0" baseline="0" dirty="0" smtClean="0">
                <a:ln>
                  <a:noFill/>
                </a:ln>
                <a:solidFill>
                  <a:srgbClr val="222222"/>
                </a:solidFill>
                <a:effectLst/>
                <a:latin typeface="Lucida Sans Unicode" pitchFamily="34" charset="0"/>
                <a:ea typeface="Times New Roman" pitchFamily="18" charset="0"/>
                <a:cs typeface="Lucida Sans Unicode" pitchFamily="34" charset="0"/>
              </a:rPr>
              <a:t>Characteristics of Benign Tumors:</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800" b="1" i="0" u="none" strike="noStrike" cap="none" normalizeH="0" baseline="0" dirty="0" smtClean="0">
              <a:ln>
                <a:noFill/>
              </a:ln>
              <a:solidFill>
                <a:schemeClr val="tx1"/>
              </a:solidFill>
              <a:effectLst/>
              <a:latin typeface="Lucida Sans Unicode" pitchFamily="34" charset="0"/>
              <a:cs typeface="Lucida Sans Unicode" pitchFamily="34" charset="0"/>
            </a:endParaRPr>
          </a:p>
          <a:p>
            <a:pPr marL="0" marR="0" lvl="0" indent="0" algn="l" defTabSz="914400" rtl="0" eaLnBrk="0" fontAlgn="base" latinLnBrk="0" hangingPunct="0">
              <a:lnSpc>
                <a:spcPct val="100000"/>
              </a:lnSpc>
              <a:spcBef>
                <a:spcPct val="0"/>
              </a:spcBef>
              <a:spcAft>
                <a:spcPct val="0"/>
              </a:spcAft>
              <a:buClrTx/>
              <a:buSzTx/>
              <a:buFont typeface="Wingdings" pitchFamily="2" charset="2"/>
              <a:buChar char="q"/>
              <a:tabLst/>
            </a:pPr>
            <a:r>
              <a:rPr kumimoji="0" lang="en-US" sz="1200" b="0" i="0" u="none" strike="noStrike" cap="none" normalizeH="0" baseline="0" dirty="0" smtClean="0">
                <a:ln>
                  <a:noFill/>
                </a:ln>
                <a:solidFill>
                  <a:srgbClr val="222222"/>
                </a:solidFill>
                <a:effectLst/>
                <a:latin typeface="Lucida Sans Unicode" pitchFamily="34" charset="0"/>
                <a:ea typeface="Times New Roman" pitchFamily="18" charset="0"/>
                <a:cs typeface="Lucida Sans Unicode" pitchFamily="34" charset="0"/>
              </a:rPr>
              <a:t>  Cells tend not to spread</a:t>
            </a:r>
            <a:endParaRPr kumimoji="0" lang="en-US" sz="1100" b="0" i="0" u="none" strike="noStrike" cap="none" normalizeH="0" baseline="0" dirty="0" smtClean="0">
              <a:ln>
                <a:noFill/>
              </a:ln>
              <a:solidFill>
                <a:srgbClr val="222222"/>
              </a:solidFill>
              <a:effectLst/>
              <a:latin typeface="Lucida Sans Unicode" pitchFamily="34" charset="0"/>
              <a:ea typeface="Calibri" pitchFamily="34" charset="0"/>
              <a:cs typeface="Lucida Sans Unicode" pitchFamily="34" charset="0"/>
            </a:endParaRPr>
          </a:p>
          <a:p>
            <a:pPr marL="0" marR="0" lvl="0" indent="0" algn="l" defTabSz="914400" rtl="0" eaLnBrk="0" fontAlgn="base" latinLnBrk="0" hangingPunct="0">
              <a:lnSpc>
                <a:spcPct val="100000"/>
              </a:lnSpc>
              <a:spcBef>
                <a:spcPct val="0"/>
              </a:spcBef>
              <a:spcAft>
                <a:spcPct val="0"/>
              </a:spcAft>
              <a:buClrTx/>
              <a:buSzTx/>
              <a:buFont typeface="Wingdings" pitchFamily="2" charset="2"/>
              <a:buChar char="q"/>
              <a:tabLst/>
            </a:pPr>
            <a:r>
              <a:rPr kumimoji="0" lang="en-US" sz="1200" b="0" i="0" u="none" strike="noStrike" cap="none" normalizeH="0" baseline="0" dirty="0" smtClean="0">
                <a:ln>
                  <a:noFill/>
                </a:ln>
                <a:solidFill>
                  <a:srgbClr val="222222"/>
                </a:solidFill>
                <a:effectLst/>
                <a:latin typeface="Lucida Sans Unicode" pitchFamily="34" charset="0"/>
                <a:ea typeface="Times New Roman" pitchFamily="18" charset="0"/>
                <a:cs typeface="Lucida Sans Unicode" pitchFamily="34" charset="0"/>
              </a:rPr>
              <a:t>  Most grow slowly</a:t>
            </a:r>
            <a:endParaRPr kumimoji="0" lang="en-US" sz="1100" b="0" i="0" u="none" strike="noStrike" cap="none" normalizeH="0" baseline="0" dirty="0" smtClean="0">
              <a:ln>
                <a:noFill/>
              </a:ln>
              <a:solidFill>
                <a:srgbClr val="222222"/>
              </a:solidFill>
              <a:effectLst/>
              <a:latin typeface="Lucida Sans Unicode" pitchFamily="34" charset="0"/>
              <a:ea typeface="Calibri" pitchFamily="34" charset="0"/>
              <a:cs typeface="Lucida Sans Unicode" pitchFamily="34" charset="0"/>
            </a:endParaRPr>
          </a:p>
          <a:p>
            <a:pPr marL="0" marR="0" lvl="0" indent="0" algn="l" defTabSz="914400" rtl="0" eaLnBrk="0" fontAlgn="base" latinLnBrk="0" hangingPunct="0">
              <a:lnSpc>
                <a:spcPct val="100000"/>
              </a:lnSpc>
              <a:spcBef>
                <a:spcPct val="0"/>
              </a:spcBef>
              <a:spcAft>
                <a:spcPct val="0"/>
              </a:spcAft>
              <a:buClrTx/>
              <a:buSzTx/>
              <a:buFont typeface="Wingdings" pitchFamily="2" charset="2"/>
              <a:buChar char="q"/>
              <a:tabLst/>
            </a:pPr>
            <a:r>
              <a:rPr kumimoji="0" lang="en-US" sz="1200" b="0" i="0" u="none" strike="noStrike" cap="none" normalizeH="0" baseline="0" dirty="0" smtClean="0">
                <a:ln>
                  <a:noFill/>
                </a:ln>
                <a:solidFill>
                  <a:srgbClr val="222222"/>
                </a:solidFill>
                <a:effectLst/>
                <a:latin typeface="Lucida Sans Unicode" pitchFamily="34" charset="0"/>
                <a:ea typeface="Times New Roman" pitchFamily="18" charset="0"/>
                <a:cs typeface="Lucida Sans Unicode" pitchFamily="34" charset="0"/>
              </a:rPr>
              <a:t>  Do not invade nearby tissue</a:t>
            </a:r>
            <a:endParaRPr kumimoji="0" lang="en-US" sz="1100" b="0" i="0" u="none" strike="noStrike" cap="none" normalizeH="0" baseline="0" dirty="0" smtClean="0">
              <a:ln>
                <a:noFill/>
              </a:ln>
              <a:solidFill>
                <a:srgbClr val="222222"/>
              </a:solidFill>
              <a:effectLst/>
              <a:latin typeface="Lucida Sans Unicode" pitchFamily="34" charset="0"/>
              <a:ea typeface="Calibri" pitchFamily="34" charset="0"/>
              <a:cs typeface="Lucida Sans Unicode" pitchFamily="34" charset="0"/>
            </a:endParaRPr>
          </a:p>
          <a:p>
            <a:pPr marL="0" marR="0" lvl="0" indent="0" algn="l" defTabSz="914400" rtl="0" eaLnBrk="0" fontAlgn="base" latinLnBrk="0" hangingPunct="0">
              <a:lnSpc>
                <a:spcPct val="100000"/>
              </a:lnSpc>
              <a:spcBef>
                <a:spcPct val="0"/>
              </a:spcBef>
              <a:spcAft>
                <a:spcPct val="0"/>
              </a:spcAft>
              <a:buClrTx/>
              <a:buSzTx/>
              <a:buFont typeface="Wingdings" pitchFamily="2" charset="2"/>
              <a:buChar char="q"/>
              <a:tabLst/>
            </a:pPr>
            <a:r>
              <a:rPr kumimoji="0" lang="en-US" sz="1200" b="0" i="0" u="none" strike="noStrike" cap="none" normalizeH="0" baseline="0" dirty="0" smtClean="0">
                <a:ln>
                  <a:noFill/>
                </a:ln>
                <a:solidFill>
                  <a:srgbClr val="222222"/>
                </a:solidFill>
                <a:effectLst/>
                <a:latin typeface="Lucida Sans Unicode" pitchFamily="34" charset="0"/>
                <a:ea typeface="Times New Roman" pitchFamily="18" charset="0"/>
                <a:cs typeface="Lucida Sans Unicode" pitchFamily="34" charset="0"/>
              </a:rPr>
              <a:t>  Tend to have clear boundaries</a:t>
            </a:r>
            <a:endParaRPr kumimoji="0" lang="en-US" sz="1100" b="0" i="0" u="none" strike="noStrike" cap="none" normalizeH="0" baseline="0" dirty="0" smtClean="0">
              <a:ln>
                <a:noFill/>
              </a:ln>
              <a:solidFill>
                <a:srgbClr val="222222"/>
              </a:solidFill>
              <a:effectLst/>
              <a:latin typeface="Lucida Sans Unicode" pitchFamily="34" charset="0"/>
              <a:ea typeface="Calibri" pitchFamily="34" charset="0"/>
              <a:cs typeface="Lucida Sans Unicode" pitchFamily="34" charset="0"/>
            </a:endParaRPr>
          </a:p>
          <a:p>
            <a:pPr marL="0" marR="0" lvl="0" indent="0" algn="l" defTabSz="914400" rtl="0" eaLnBrk="0" fontAlgn="base" latinLnBrk="0" hangingPunct="0">
              <a:lnSpc>
                <a:spcPct val="100000"/>
              </a:lnSpc>
              <a:spcBef>
                <a:spcPct val="0"/>
              </a:spcBef>
              <a:spcAft>
                <a:spcPct val="0"/>
              </a:spcAft>
              <a:buClrTx/>
              <a:buSzTx/>
              <a:buFont typeface="Wingdings" pitchFamily="2" charset="2"/>
              <a:buChar char="q"/>
              <a:tabLst/>
            </a:pPr>
            <a:r>
              <a:rPr kumimoji="0" lang="en-US" sz="1200" b="0" i="0" u="none" strike="noStrike" cap="none" normalizeH="0" baseline="0" dirty="0" smtClean="0">
                <a:ln>
                  <a:noFill/>
                </a:ln>
                <a:solidFill>
                  <a:srgbClr val="222222"/>
                </a:solidFill>
                <a:effectLst/>
                <a:latin typeface="Lucida Sans Unicode" pitchFamily="34" charset="0"/>
                <a:ea typeface="Times New Roman" pitchFamily="18" charset="0"/>
                <a:cs typeface="Lucida Sans Unicode" pitchFamily="34" charset="0"/>
              </a:rPr>
              <a:t>  Do not secrete hormones or other substances </a:t>
            </a:r>
            <a:endParaRPr kumimoji="0" lang="en-US" sz="1100" b="0" i="0" u="none" strike="noStrike" cap="none" normalizeH="0" baseline="0" dirty="0" smtClean="0">
              <a:ln>
                <a:noFill/>
              </a:ln>
              <a:solidFill>
                <a:srgbClr val="222222"/>
              </a:solidFill>
              <a:effectLst/>
              <a:latin typeface="Lucida Sans Unicode" pitchFamily="34" charset="0"/>
              <a:ea typeface="Calibri" pitchFamily="34" charset="0"/>
              <a:cs typeface="Lucida Sans Unicode" pitchFamily="34" charset="0"/>
            </a:endParaRPr>
          </a:p>
          <a:p>
            <a:pPr marL="0" marR="0" lvl="0" indent="0" algn="l" defTabSz="914400" rtl="0" eaLnBrk="0" fontAlgn="base" latinLnBrk="0" hangingPunct="0">
              <a:lnSpc>
                <a:spcPct val="100000"/>
              </a:lnSpc>
              <a:spcBef>
                <a:spcPct val="0"/>
              </a:spcBef>
              <a:spcAft>
                <a:spcPct val="0"/>
              </a:spcAft>
              <a:buClrTx/>
              <a:buSzTx/>
              <a:buFont typeface="Wingdings" pitchFamily="2" charset="2"/>
              <a:buChar char="q"/>
              <a:tabLst/>
            </a:pPr>
            <a:r>
              <a:rPr kumimoji="0" lang="en-US" sz="1200" b="0" i="0" u="none" strike="noStrike" cap="none" normalizeH="0" baseline="0" dirty="0" smtClean="0">
                <a:ln>
                  <a:noFill/>
                </a:ln>
                <a:solidFill>
                  <a:srgbClr val="222222"/>
                </a:solidFill>
                <a:effectLst/>
                <a:latin typeface="Lucida Sans Unicode" pitchFamily="34" charset="0"/>
                <a:ea typeface="Times New Roman" pitchFamily="18" charset="0"/>
                <a:cs typeface="Lucida Sans Unicode" pitchFamily="34" charset="0"/>
              </a:rPr>
              <a:t>  May not require treatment if not health- </a:t>
            </a:r>
          </a:p>
          <a:p>
            <a:pPr marL="0" marR="0" lvl="0" indent="0" algn="l" defTabSz="914400" rtl="0" eaLnBrk="0" fontAlgn="base" latinLnBrk="0" hangingPunct="0">
              <a:lnSpc>
                <a:spcPct val="100000"/>
              </a:lnSpc>
              <a:spcBef>
                <a:spcPct val="0"/>
              </a:spcBef>
              <a:spcAft>
                <a:spcPct val="0"/>
              </a:spcAft>
              <a:buClrTx/>
              <a:buSzTx/>
              <a:tabLst/>
            </a:pPr>
            <a:r>
              <a:rPr kumimoji="0" lang="en-US" sz="1200" b="0" i="0" u="none" strike="noStrike" cap="none" normalizeH="0" dirty="0" smtClean="0">
                <a:ln>
                  <a:noFill/>
                </a:ln>
                <a:solidFill>
                  <a:srgbClr val="222222"/>
                </a:solidFill>
                <a:effectLst/>
                <a:latin typeface="Lucida Sans Unicode" pitchFamily="34" charset="0"/>
                <a:ea typeface="Times New Roman" pitchFamily="18" charset="0"/>
                <a:cs typeface="Lucida Sans Unicode" pitchFamily="34" charset="0"/>
              </a:rPr>
              <a:t>     </a:t>
            </a:r>
            <a:r>
              <a:rPr kumimoji="0" lang="en-US" sz="1200" b="0" i="0" u="none" strike="noStrike" cap="none" normalizeH="0" baseline="0" dirty="0" smtClean="0">
                <a:ln>
                  <a:noFill/>
                </a:ln>
                <a:solidFill>
                  <a:srgbClr val="222222"/>
                </a:solidFill>
                <a:effectLst/>
                <a:latin typeface="Lucida Sans Unicode" pitchFamily="34" charset="0"/>
                <a:ea typeface="Times New Roman" pitchFamily="18" charset="0"/>
                <a:cs typeface="Lucida Sans Unicode" pitchFamily="34" charset="0"/>
              </a:rPr>
              <a:t>threatening</a:t>
            </a:r>
            <a:endParaRPr kumimoji="0" lang="en-US" sz="1100" b="0" i="0" u="none" strike="noStrike" cap="none" normalizeH="0" baseline="0" dirty="0" smtClean="0">
              <a:ln>
                <a:noFill/>
              </a:ln>
              <a:solidFill>
                <a:srgbClr val="222222"/>
              </a:solidFill>
              <a:effectLst/>
              <a:latin typeface="Lucida Sans Unicode" pitchFamily="34" charset="0"/>
              <a:ea typeface="Calibri" pitchFamily="34" charset="0"/>
              <a:cs typeface="Lucida Sans Unicode" pitchFamily="34" charset="0"/>
            </a:endParaRPr>
          </a:p>
          <a:p>
            <a:pPr marL="0" marR="0" lvl="0" indent="0" algn="l" defTabSz="914400" rtl="0" eaLnBrk="0" fontAlgn="base" latinLnBrk="0" hangingPunct="0">
              <a:lnSpc>
                <a:spcPct val="100000"/>
              </a:lnSpc>
              <a:spcBef>
                <a:spcPct val="0"/>
              </a:spcBef>
              <a:spcAft>
                <a:spcPct val="0"/>
              </a:spcAft>
              <a:buClrTx/>
              <a:buSzTx/>
              <a:buFont typeface="Wingdings" pitchFamily="2" charset="2"/>
              <a:buChar char="q"/>
              <a:tabLst/>
            </a:pPr>
            <a:r>
              <a:rPr kumimoji="0" lang="en-US" sz="1200" b="0" i="0" u="none" strike="noStrike" cap="none" normalizeH="0" baseline="0" dirty="0" smtClean="0">
                <a:ln>
                  <a:noFill/>
                </a:ln>
                <a:solidFill>
                  <a:srgbClr val="222222"/>
                </a:solidFill>
                <a:effectLst/>
                <a:latin typeface="Lucida Sans Unicode" pitchFamily="34" charset="0"/>
                <a:ea typeface="Times New Roman" pitchFamily="18" charset="0"/>
                <a:cs typeface="Lucida Sans Unicode" pitchFamily="34" charset="0"/>
              </a:rPr>
              <a:t>  Unlikely to recur if removed or require further   </a:t>
            </a:r>
          </a:p>
          <a:p>
            <a:pPr marL="0" marR="0" lvl="0" indent="0" algn="l" defTabSz="914400" rtl="0" eaLnBrk="0" fontAlgn="base" latinLnBrk="0" hangingPunct="0">
              <a:lnSpc>
                <a:spcPct val="100000"/>
              </a:lnSpc>
              <a:spcBef>
                <a:spcPct val="0"/>
              </a:spcBef>
              <a:spcAft>
                <a:spcPct val="0"/>
              </a:spcAft>
              <a:buClrTx/>
              <a:buSzTx/>
              <a:tabLst/>
            </a:pPr>
            <a:r>
              <a:rPr kumimoji="0" lang="en-US" sz="1200" b="0" i="0" u="none" strike="noStrike" cap="none" normalizeH="0" dirty="0" smtClean="0">
                <a:ln>
                  <a:noFill/>
                </a:ln>
                <a:solidFill>
                  <a:srgbClr val="222222"/>
                </a:solidFill>
                <a:effectLst/>
                <a:latin typeface="Lucida Sans Unicode" pitchFamily="34" charset="0"/>
                <a:ea typeface="Times New Roman" pitchFamily="18" charset="0"/>
                <a:cs typeface="Lucida Sans Unicode" pitchFamily="34" charset="0"/>
              </a:rPr>
              <a:t>      </a:t>
            </a:r>
            <a:r>
              <a:rPr kumimoji="0" lang="en-US" sz="1200" b="0" i="0" u="none" strike="noStrike" cap="none" normalizeH="0" baseline="0" dirty="0" smtClean="0">
                <a:ln>
                  <a:noFill/>
                </a:ln>
                <a:solidFill>
                  <a:srgbClr val="222222"/>
                </a:solidFill>
                <a:effectLst/>
                <a:latin typeface="Lucida Sans Unicode" pitchFamily="34" charset="0"/>
                <a:ea typeface="Times New Roman" pitchFamily="18" charset="0"/>
                <a:cs typeface="Lucida Sans Unicode" pitchFamily="34" charset="0"/>
              </a:rPr>
              <a:t>treatment</a:t>
            </a:r>
            <a:r>
              <a:rPr kumimoji="0" lang="en-US" sz="1200" b="0" i="0" u="none" strike="noStrike" cap="none" normalizeH="0" dirty="0" smtClean="0">
                <a:ln>
                  <a:noFill/>
                </a:ln>
                <a:solidFill>
                  <a:srgbClr val="222222"/>
                </a:solidFill>
                <a:effectLst/>
                <a:latin typeface="Lucida Sans Unicode" pitchFamily="34" charset="0"/>
                <a:ea typeface="Times New Roman" pitchFamily="18" charset="0"/>
                <a:cs typeface="Lucida Sans Unicode" pitchFamily="34" charset="0"/>
              </a:rPr>
              <a:t> S</a:t>
            </a:r>
            <a:r>
              <a:rPr kumimoji="0" lang="en-US" sz="1200" b="0" i="0" u="none" strike="noStrike" cap="none" normalizeH="0" baseline="0" dirty="0" smtClean="0">
                <a:ln>
                  <a:noFill/>
                </a:ln>
                <a:solidFill>
                  <a:srgbClr val="222222"/>
                </a:solidFill>
                <a:effectLst/>
                <a:latin typeface="Lucida Sans Unicode" pitchFamily="34" charset="0"/>
                <a:ea typeface="Times New Roman" pitchFamily="18" charset="0"/>
                <a:cs typeface="Lucida Sans Unicode" pitchFamily="34" charset="0"/>
              </a:rPr>
              <a:t>uch as radiation or chemotherapy</a:t>
            </a:r>
            <a:endParaRPr kumimoji="0" lang="en-US" sz="800" b="0" i="0" u="none" strike="noStrike" cap="none" normalizeH="0" baseline="0" dirty="0" smtClean="0">
              <a:ln>
                <a:noFill/>
              </a:ln>
              <a:solidFill>
                <a:schemeClr val="tx1"/>
              </a:solidFill>
              <a:effectLst/>
              <a:latin typeface="Lucida Sans Unicode" pitchFamily="34" charset="0"/>
              <a:cs typeface="Lucida Sans Unicode"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15366" name="Rectangle 6"/>
          <p:cNvSpPr>
            <a:spLocks noChangeArrowheads="1"/>
          </p:cNvSpPr>
          <p:nvPr/>
        </p:nvSpPr>
        <p:spPr bwMode="auto">
          <a:xfrm>
            <a:off x="4876800" y="4038600"/>
            <a:ext cx="4267200" cy="2123658"/>
          </a:xfrm>
          <a:prstGeom prst="rect">
            <a:avLst/>
          </a:prstGeom>
          <a:solidFill>
            <a:srgbClr val="FFFFFF"/>
          </a:solidFill>
          <a:ln w="9525">
            <a:noFill/>
            <a:miter lim="800000"/>
            <a:headEnd/>
            <a:tailEnd/>
          </a:ln>
          <a:effectLst/>
        </p:spPr>
        <p:txBody>
          <a:bodyPr vert="horz" wrap="square" lIns="0" tIns="45720" rIns="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tabLst>
                <a:tab pos="457200" algn="l"/>
              </a:tabLst>
            </a:pPr>
            <a:r>
              <a:rPr kumimoji="0" lang="en-US" sz="1200" b="1" i="0" u="none" strike="noStrike" cap="none" normalizeH="0" baseline="0" dirty="0" smtClean="0">
                <a:ln>
                  <a:noFill/>
                </a:ln>
                <a:solidFill>
                  <a:srgbClr val="222222"/>
                </a:solidFill>
                <a:effectLst/>
                <a:latin typeface="Lucida Sans Unicode" pitchFamily="34" charset="0"/>
                <a:ea typeface="Times New Roman" pitchFamily="18" charset="0"/>
                <a:cs typeface="Lucida Sans Unicode" pitchFamily="34" charset="0"/>
              </a:rPr>
              <a:t>Characteristics of Malignant Tumors :</a:t>
            </a:r>
          </a:p>
          <a:p>
            <a:pPr marL="0" marR="0" lvl="0" indent="0" algn="l" defTabSz="914400" rtl="0" eaLnBrk="1" fontAlgn="base" latinLnBrk="0" hangingPunct="1">
              <a:lnSpc>
                <a:spcPct val="100000"/>
              </a:lnSpc>
              <a:spcBef>
                <a:spcPct val="0"/>
              </a:spcBef>
              <a:spcAft>
                <a:spcPct val="0"/>
              </a:spcAft>
              <a:buClrTx/>
              <a:buSzTx/>
              <a:buFont typeface="Wingdings" pitchFamily="2" charset="2"/>
              <a:buChar char="q"/>
              <a:tabLst>
                <a:tab pos="457200" algn="l"/>
              </a:tabLst>
            </a:pPr>
            <a:endParaRPr kumimoji="0" lang="en-US" sz="1200" b="1" i="0" u="none" strike="noStrike" cap="none" normalizeH="0" baseline="0" dirty="0" smtClean="0">
              <a:ln>
                <a:noFill/>
              </a:ln>
              <a:solidFill>
                <a:schemeClr val="tx1"/>
              </a:solidFill>
              <a:effectLst/>
              <a:latin typeface="Lucida Sans Unicode" pitchFamily="34" charset="0"/>
              <a:ea typeface="Times New Roman" pitchFamily="18" charset="0"/>
              <a:cs typeface="Lucida Sans Unicode" pitchFamily="34" charset="0"/>
            </a:endParaRPr>
          </a:p>
          <a:p>
            <a:pPr marL="0" marR="0" lvl="0" indent="0" algn="l" defTabSz="914400" rtl="0" eaLnBrk="0" fontAlgn="base" latinLnBrk="0" hangingPunct="0">
              <a:lnSpc>
                <a:spcPct val="100000"/>
              </a:lnSpc>
              <a:spcBef>
                <a:spcPct val="0"/>
              </a:spcBef>
              <a:spcAft>
                <a:spcPct val="0"/>
              </a:spcAft>
              <a:buClrTx/>
              <a:buSzTx/>
              <a:buFont typeface="Wingdings" pitchFamily="2" charset="2"/>
              <a:buChar char="q"/>
              <a:tabLst>
                <a:tab pos="457200" algn="l"/>
              </a:tabLst>
            </a:pPr>
            <a:r>
              <a:rPr kumimoji="0" lang="en-US" sz="1200" b="0" i="0" u="none" strike="noStrike" cap="none" normalizeH="0" baseline="0" dirty="0" smtClean="0">
                <a:ln>
                  <a:noFill/>
                </a:ln>
                <a:solidFill>
                  <a:srgbClr val="222222"/>
                </a:solidFill>
                <a:effectLst/>
                <a:latin typeface="Lucida Sans Unicode" pitchFamily="34" charset="0"/>
                <a:ea typeface="Times New Roman" pitchFamily="18" charset="0"/>
                <a:cs typeface="Lucida Sans Unicode" pitchFamily="34" charset="0"/>
              </a:rPr>
              <a:t>  Cells can spread</a:t>
            </a:r>
            <a:endParaRPr kumimoji="0" lang="en-US" sz="1200" b="0" i="0" u="none" strike="noStrike" cap="none" normalizeH="0" baseline="0" dirty="0" smtClean="0">
              <a:ln>
                <a:noFill/>
              </a:ln>
              <a:solidFill>
                <a:schemeClr val="tx1"/>
              </a:solidFill>
              <a:effectLst/>
              <a:latin typeface="Lucida Sans Unicode" pitchFamily="34" charset="0"/>
              <a:ea typeface="Times New Roman" pitchFamily="18" charset="0"/>
              <a:cs typeface="Lucida Sans Unicode" pitchFamily="34" charset="0"/>
            </a:endParaRPr>
          </a:p>
          <a:p>
            <a:pPr marL="0" marR="0" lvl="0" indent="0" algn="l" defTabSz="914400" rtl="0" eaLnBrk="0" fontAlgn="base" latinLnBrk="0" hangingPunct="0">
              <a:lnSpc>
                <a:spcPct val="100000"/>
              </a:lnSpc>
              <a:spcBef>
                <a:spcPct val="0"/>
              </a:spcBef>
              <a:spcAft>
                <a:spcPct val="0"/>
              </a:spcAft>
              <a:buClrTx/>
              <a:buSzTx/>
              <a:buFont typeface="Wingdings" pitchFamily="2" charset="2"/>
              <a:buChar char="q"/>
              <a:tabLst>
                <a:tab pos="457200" algn="l"/>
              </a:tabLst>
            </a:pPr>
            <a:r>
              <a:rPr kumimoji="0" lang="en-US" sz="1200" b="0" i="0" u="none" strike="noStrike" cap="none" normalizeH="0" baseline="0" dirty="0" smtClean="0">
                <a:ln>
                  <a:noFill/>
                </a:ln>
                <a:solidFill>
                  <a:srgbClr val="222222"/>
                </a:solidFill>
                <a:effectLst/>
                <a:latin typeface="Lucida Sans Unicode" pitchFamily="34" charset="0"/>
                <a:ea typeface="Times New Roman" pitchFamily="18" charset="0"/>
                <a:cs typeface="Lucida Sans Unicode" pitchFamily="34" charset="0"/>
              </a:rPr>
              <a:t>  Usually grow fairly rapidly</a:t>
            </a:r>
            <a:endParaRPr kumimoji="0" lang="en-US" sz="1200" b="0" i="0" u="none" strike="noStrike" cap="none" normalizeH="0" baseline="0" dirty="0" smtClean="0">
              <a:ln>
                <a:noFill/>
              </a:ln>
              <a:solidFill>
                <a:schemeClr val="tx1"/>
              </a:solidFill>
              <a:effectLst/>
              <a:latin typeface="Lucida Sans Unicode" pitchFamily="34" charset="0"/>
              <a:ea typeface="Times New Roman" pitchFamily="18" charset="0"/>
              <a:cs typeface="Lucida Sans Unicode" pitchFamily="34" charset="0"/>
            </a:endParaRPr>
          </a:p>
          <a:p>
            <a:pPr marL="0" marR="0" lvl="0" indent="0" algn="l" defTabSz="914400" rtl="0" eaLnBrk="0" fontAlgn="base" latinLnBrk="0" hangingPunct="0">
              <a:lnSpc>
                <a:spcPct val="100000"/>
              </a:lnSpc>
              <a:spcBef>
                <a:spcPct val="0"/>
              </a:spcBef>
              <a:spcAft>
                <a:spcPct val="0"/>
              </a:spcAft>
              <a:buClrTx/>
              <a:buSzTx/>
              <a:buFont typeface="Wingdings" pitchFamily="2" charset="2"/>
              <a:buChar char="q"/>
              <a:tabLst>
                <a:tab pos="457200" algn="l"/>
              </a:tabLst>
            </a:pPr>
            <a:r>
              <a:rPr kumimoji="0" lang="en-US" sz="1200" b="0" i="0" u="none" strike="noStrike" cap="none" normalizeH="0" baseline="0" dirty="0" smtClean="0">
                <a:ln>
                  <a:noFill/>
                </a:ln>
                <a:solidFill>
                  <a:srgbClr val="222222"/>
                </a:solidFill>
                <a:effectLst/>
                <a:latin typeface="Lucida Sans Unicode" pitchFamily="34" charset="0"/>
                <a:ea typeface="Times New Roman" pitchFamily="18" charset="0"/>
                <a:cs typeface="Lucida Sans Unicode" pitchFamily="34" charset="0"/>
              </a:rPr>
              <a:t>  May recur after removal, sometimes in areas other the </a:t>
            </a:r>
          </a:p>
          <a:p>
            <a:pPr marL="0" marR="0" lvl="0" indent="0" algn="l" defTabSz="914400" rtl="0" eaLnBrk="0" fontAlgn="base" latinLnBrk="0" hangingPunct="0">
              <a:lnSpc>
                <a:spcPct val="100000"/>
              </a:lnSpc>
              <a:spcBef>
                <a:spcPct val="0"/>
              </a:spcBef>
              <a:spcAft>
                <a:spcPct val="0"/>
              </a:spcAft>
              <a:buClrTx/>
              <a:buSzTx/>
              <a:tabLst>
                <a:tab pos="457200" algn="l"/>
              </a:tabLst>
            </a:pPr>
            <a:r>
              <a:rPr kumimoji="0" lang="en-US" sz="1200" b="0" i="0" u="none" strike="noStrike" cap="none" normalizeH="0" dirty="0" smtClean="0">
                <a:ln>
                  <a:noFill/>
                </a:ln>
                <a:solidFill>
                  <a:srgbClr val="222222"/>
                </a:solidFill>
                <a:effectLst/>
                <a:latin typeface="Lucida Sans Unicode" pitchFamily="34" charset="0"/>
                <a:ea typeface="Times New Roman" pitchFamily="18" charset="0"/>
                <a:cs typeface="Lucida Sans Unicode" pitchFamily="34" charset="0"/>
              </a:rPr>
              <a:t>     </a:t>
            </a:r>
            <a:r>
              <a:rPr kumimoji="0" lang="en-US" sz="1200" b="0" i="0" u="none" strike="noStrike" cap="none" normalizeH="0" baseline="0" dirty="0" smtClean="0">
                <a:ln>
                  <a:noFill/>
                </a:ln>
                <a:solidFill>
                  <a:srgbClr val="222222"/>
                </a:solidFill>
                <a:effectLst/>
                <a:latin typeface="Lucida Sans Unicode" pitchFamily="34" charset="0"/>
                <a:ea typeface="Times New Roman" pitchFamily="18" charset="0"/>
                <a:cs typeface="Lucida Sans Unicode" pitchFamily="34" charset="0"/>
              </a:rPr>
              <a:t>original site</a:t>
            </a:r>
            <a:endParaRPr kumimoji="0" lang="en-US" sz="1200" b="0" i="0" u="none" strike="noStrike" cap="none" normalizeH="0" baseline="0" dirty="0" smtClean="0">
              <a:ln>
                <a:noFill/>
              </a:ln>
              <a:solidFill>
                <a:schemeClr val="tx1"/>
              </a:solidFill>
              <a:effectLst/>
              <a:latin typeface="Lucida Sans Unicode" pitchFamily="34" charset="0"/>
              <a:ea typeface="Times New Roman" pitchFamily="18" charset="0"/>
              <a:cs typeface="Lucida Sans Unicode" pitchFamily="34" charset="0"/>
            </a:endParaRPr>
          </a:p>
          <a:p>
            <a:pPr marL="0" marR="0" lvl="0" indent="0" algn="l" defTabSz="914400" rtl="0" eaLnBrk="0" fontAlgn="base" latinLnBrk="0" hangingPunct="0">
              <a:lnSpc>
                <a:spcPct val="100000"/>
              </a:lnSpc>
              <a:spcBef>
                <a:spcPct val="0"/>
              </a:spcBef>
              <a:spcAft>
                <a:spcPct val="0"/>
              </a:spcAft>
              <a:buClrTx/>
              <a:buSzTx/>
              <a:buFont typeface="Wingdings" pitchFamily="2" charset="2"/>
              <a:buChar char="q"/>
              <a:tabLst>
                <a:tab pos="457200" algn="l"/>
              </a:tabLst>
            </a:pPr>
            <a:r>
              <a:rPr kumimoji="0" lang="en-US" sz="1200" b="0" i="0" u="none" strike="noStrike" cap="none" normalizeH="0" baseline="0" dirty="0" smtClean="0">
                <a:ln>
                  <a:noFill/>
                </a:ln>
                <a:solidFill>
                  <a:srgbClr val="222222"/>
                </a:solidFill>
                <a:effectLst/>
                <a:latin typeface="Lucida Sans Unicode" pitchFamily="34" charset="0"/>
                <a:ea typeface="Times New Roman" pitchFamily="18" charset="0"/>
                <a:cs typeface="Lucida Sans Unicode" pitchFamily="34" charset="0"/>
              </a:rPr>
              <a:t>  Can secrete substances that cause fatigue and weight   </a:t>
            </a:r>
          </a:p>
          <a:p>
            <a:pPr marL="0" marR="0" lvl="0" indent="0" algn="l" defTabSz="914400" rtl="0" eaLnBrk="0" fontAlgn="base" latinLnBrk="0" hangingPunct="0">
              <a:lnSpc>
                <a:spcPct val="100000"/>
              </a:lnSpc>
              <a:spcBef>
                <a:spcPct val="0"/>
              </a:spcBef>
              <a:spcAft>
                <a:spcPct val="0"/>
              </a:spcAft>
              <a:buClrTx/>
              <a:buSzTx/>
              <a:buFont typeface="Wingdings" pitchFamily="2" charset="2"/>
              <a:buChar char="q"/>
              <a:tabLst>
                <a:tab pos="457200" algn="l"/>
              </a:tabLst>
            </a:pPr>
            <a:r>
              <a:rPr kumimoji="0" lang="en-US" sz="1200" b="0" i="0" u="none" strike="noStrike" cap="none" normalizeH="0" baseline="0" dirty="0" smtClean="0">
                <a:ln>
                  <a:noFill/>
                </a:ln>
                <a:solidFill>
                  <a:srgbClr val="222222"/>
                </a:solidFill>
                <a:effectLst/>
                <a:latin typeface="Lucida Sans Unicode" pitchFamily="34" charset="0"/>
                <a:ea typeface="Times New Roman" pitchFamily="18" charset="0"/>
                <a:cs typeface="Lucida Sans Unicode" pitchFamily="34" charset="0"/>
              </a:rPr>
              <a:t>  Loss (paraneoplastic syndrome)</a:t>
            </a:r>
            <a:endParaRPr kumimoji="0" lang="en-US" sz="1200" b="0" i="0" u="none" strike="noStrike" cap="none" normalizeH="0" baseline="0" dirty="0" smtClean="0">
              <a:ln>
                <a:noFill/>
              </a:ln>
              <a:solidFill>
                <a:schemeClr val="tx1"/>
              </a:solidFill>
              <a:effectLst/>
              <a:latin typeface="Lucida Sans Unicode" pitchFamily="34" charset="0"/>
              <a:ea typeface="Times New Roman" pitchFamily="18" charset="0"/>
              <a:cs typeface="Lucida Sans Unicode" pitchFamily="34" charset="0"/>
            </a:endParaRPr>
          </a:p>
          <a:p>
            <a:pPr marL="0" marR="0" lvl="0" indent="0" algn="l" defTabSz="914400" rtl="0" eaLnBrk="0" fontAlgn="base" latinLnBrk="0" hangingPunct="0">
              <a:lnSpc>
                <a:spcPct val="100000"/>
              </a:lnSpc>
              <a:spcBef>
                <a:spcPct val="0"/>
              </a:spcBef>
              <a:spcAft>
                <a:spcPct val="0"/>
              </a:spcAft>
              <a:buClrTx/>
              <a:buSzTx/>
              <a:buFont typeface="Wingdings" pitchFamily="2" charset="2"/>
              <a:buChar char="q"/>
              <a:tabLst>
                <a:tab pos="457200" algn="l"/>
              </a:tabLst>
            </a:pPr>
            <a:r>
              <a:rPr kumimoji="0" lang="en-US" sz="1200" b="0" i="0" u="none" strike="noStrike" cap="none" normalizeH="0" baseline="0" dirty="0" smtClean="0">
                <a:ln>
                  <a:noFill/>
                </a:ln>
                <a:solidFill>
                  <a:srgbClr val="222222"/>
                </a:solidFill>
                <a:effectLst/>
                <a:latin typeface="Lucida Sans Unicode" pitchFamily="34" charset="0"/>
                <a:ea typeface="Times New Roman" pitchFamily="18" charset="0"/>
                <a:cs typeface="Lucida Sans Unicode" pitchFamily="34" charset="0"/>
              </a:rPr>
              <a:t>   May require aggressive treatment, including surgery,    </a:t>
            </a:r>
          </a:p>
          <a:p>
            <a:pPr marL="0" marR="0" lvl="0" indent="0" algn="l" defTabSz="914400" rtl="0" eaLnBrk="0" fontAlgn="base" latinLnBrk="0" hangingPunct="0">
              <a:lnSpc>
                <a:spcPct val="100000"/>
              </a:lnSpc>
              <a:spcBef>
                <a:spcPct val="0"/>
              </a:spcBef>
              <a:spcAft>
                <a:spcPct val="0"/>
              </a:spcAft>
              <a:buClrTx/>
              <a:buSzTx/>
              <a:tabLst>
                <a:tab pos="457200" algn="l"/>
              </a:tabLst>
            </a:pPr>
            <a:r>
              <a:rPr lang="en-US" sz="1200" dirty="0" smtClean="0">
                <a:solidFill>
                  <a:srgbClr val="222222"/>
                </a:solidFill>
                <a:latin typeface="Lucida Sans Unicode" pitchFamily="34" charset="0"/>
                <a:ea typeface="Times New Roman" pitchFamily="18" charset="0"/>
                <a:cs typeface="Lucida Sans Unicode" pitchFamily="34" charset="0"/>
              </a:rPr>
              <a:t> </a:t>
            </a:r>
            <a:r>
              <a:rPr lang="en-US" sz="1200" dirty="0" smtClean="0">
                <a:solidFill>
                  <a:srgbClr val="222222"/>
                </a:solidFill>
                <a:latin typeface="Lucida Sans Unicode" pitchFamily="34" charset="0"/>
                <a:ea typeface="Times New Roman" pitchFamily="18" charset="0"/>
                <a:cs typeface="Lucida Sans Unicode" pitchFamily="34" charset="0"/>
              </a:rPr>
              <a:t>     </a:t>
            </a:r>
            <a:r>
              <a:rPr kumimoji="0" lang="en-US" sz="1200" b="0" i="0" u="none" strike="noStrike" cap="none" normalizeH="0" baseline="0" dirty="0" smtClean="0">
                <a:ln>
                  <a:noFill/>
                </a:ln>
                <a:solidFill>
                  <a:srgbClr val="222222"/>
                </a:solidFill>
                <a:effectLst/>
                <a:latin typeface="Lucida Sans Unicode" pitchFamily="34" charset="0"/>
                <a:ea typeface="Times New Roman" pitchFamily="18" charset="0"/>
                <a:cs typeface="Lucida Sans Unicode" pitchFamily="34" charset="0"/>
              </a:rPr>
              <a:t>radiation, chemotherapy, and immunotherapy   </a:t>
            </a:r>
          </a:p>
          <a:p>
            <a:pPr marL="0" marR="0" lvl="0" indent="0" algn="l" defTabSz="914400" rtl="0" eaLnBrk="0" fontAlgn="base" latinLnBrk="0" hangingPunct="0">
              <a:lnSpc>
                <a:spcPct val="100000"/>
              </a:lnSpc>
              <a:spcBef>
                <a:spcPct val="0"/>
              </a:spcBef>
              <a:spcAft>
                <a:spcPct val="0"/>
              </a:spcAft>
              <a:buClrTx/>
              <a:buSzTx/>
              <a:tabLst>
                <a:tab pos="457200" algn="l"/>
              </a:tabLst>
            </a:pPr>
            <a:r>
              <a:rPr lang="en-US" sz="1200" dirty="0" smtClean="0">
                <a:solidFill>
                  <a:srgbClr val="222222"/>
                </a:solidFill>
                <a:latin typeface="Lucida Sans Unicode" pitchFamily="34" charset="0"/>
                <a:ea typeface="Times New Roman" pitchFamily="18" charset="0"/>
                <a:cs typeface="Lucida Sans Unicode" pitchFamily="34" charset="0"/>
              </a:rPr>
              <a:t> </a:t>
            </a:r>
            <a:r>
              <a:rPr lang="en-US" sz="1200" dirty="0" smtClean="0">
                <a:solidFill>
                  <a:srgbClr val="222222"/>
                </a:solidFill>
                <a:latin typeface="Lucida Sans Unicode" pitchFamily="34" charset="0"/>
                <a:ea typeface="Times New Roman" pitchFamily="18" charset="0"/>
                <a:cs typeface="Lucida Sans Unicode" pitchFamily="34" charset="0"/>
              </a:rPr>
              <a:t>     </a:t>
            </a:r>
            <a:r>
              <a:rPr kumimoji="0" lang="en-US" sz="1200" b="0" i="0" u="none" strike="noStrike" cap="none" normalizeH="0" baseline="0" dirty="0" smtClean="0">
                <a:ln>
                  <a:noFill/>
                </a:ln>
                <a:solidFill>
                  <a:srgbClr val="222222"/>
                </a:solidFill>
                <a:effectLst/>
                <a:latin typeface="Lucida Sans Unicode" pitchFamily="34" charset="0"/>
                <a:ea typeface="Times New Roman" pitchFamily="18" charset="0"/>
                <a:cs typeface="Lucida Sans Unicode" pitchFamily="34" charset="0"/>
              </a:rPr>
              <a:t>medications</a:t>
            </a:r>
            <a:endParaRPr kumimoji="0" lang="en-US" sz="1800" b="0" i="0" u="none" strike="noStrike" cap="none" normalizeH="0" baseline="0" dirty="0" smtClean="0">
              <a:ln>
                <a:noFill/>
              </a:ln>
              <a:solidFill>
                <a:schemeClr val="tx1"/>
              </a:solidFill>
              <a:effectLst/>
              <a:latin typeface="Lucida Sans Unicode" pitchFamily="34" charset="0"/>
              <a:cs typeface="Lucida Sans Unicode"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Breast_0.png"/>
          <p:cNvPicPr>
            <a:picLocks noChangeAspect="1"/>
          </p:cNvPicPr>
          <p:nvPr/>
        </p:nvPicPr>
        <p:blipFill>
          <a:blip r:embed="rId2">
            <a:lum bright="70000" contrast="-70000"/>
          </a:blip>
          <a:stretch>
            <a:fillRect/>
          </a:stretch>
        </p:blipFill>
        <p:spPr>
          <a:xfrm>
            <a:off x="962687" y="0"/>
            <a:ext cx="7218626" cy="6858000"/>
          </a:xfrm>
          <a:prstGeom prst="rect">
            <a:avLst/>
          </a:prstGeom>
        </p:spPr>
      </p:pic>
      <p:sp>
        <p:nvSpPr>
          <p:cNvPr id="5" name="TextBox 4"/>
          <p:cNvSpPr txBox="1"/>
          <p:nvPr/>
        </p:nvSpPr>
        <p:spPr>
          <a:xfrm flipH="1">
            <a:off x="152400" y="228600"/>
            <a:ext cx="7162800" cy="369332"/>
          </a:xfrm>
          <a:prstGeom prst="rect">
            <a:avLst/>
          </a:prstGeom>
          <a:noFill/>
        </p:spPr>
        <p:txBody>
          <a:bodyPr wrap="square" rtlCol="0">
            <a:spAutoFit/>
          </a:bodyPr>
          <a:lstStyle/>
          <a:p>
            <a:r>
              <a:rPr lang="en-US" b="1" dirty="0" smtClean="0">
                <a:latin typeface="Lucida Sans Unicode" pitchFamily="34" charset="0"/>
                <a:cs typeface="Lucida Sans Unicode" pitchFamily="34" charset="0"/>
              </a:rPr>
              <a:t>Importing the data and Performing EDA :</a:t>
            </a:r>
            <a:endParaRPr lang="en-US" b="1" dirty="0">
              <a:latin typeface="Lucida Sans Unicode" pitchFamily="34" charset="0"/>
              <a:cs typeface="Lucida Sans Unicode" pitchFamily="34" charset="0"/>
            </a:endParaRPr>
          </a:p>
        </p:txBody>
      </p:sp>
      <p:pic>
        <p:nvPicPr>
          <p:cNvPr id="6" name="Picture 5" descr="Screenshot (141).png"/>
          <p:cNvPicPr>
            <a:picLocks noChangeAspect="1"/>
          </p:cNvPicPr>
          <p:nvPr/>
        </p:nvPicPr>
        <p:blipFill>
          <a:blip r:embed="rId3"/>
          <a:srcRect l="15833" t="27778" r="12500" b="42592"/>
          <a:stretch>
            <a:fillRect/>
          </a:stretch>
        </p:blipFill>
        <p:spPr>
          <a:xfrm>
            <a:off x="304800" y="4267200"/>
            <a:ext cx="8382000" cy="2590800"/>
          </a:xfrm>
          <a:prstGeom prst="rect">
            <a:avLst/>
          </a:prstGeom>
        </p:spPr>
      </p:pic>
      <p:pic>
        <p:nvPicPr>
          <p:cNvPr id="16386" name="Picture 2"/>
          <p:cNvPicPr>
            <a:picLocks noChangeAspect="1" noChangeArrowheads="1"/>
          </p:cNvPicPr>
          <p:nvPr/>
        </p:nvPicPr>
        <p:blipFill>
          <a:blip r:embed="rId4"/>
          <a:srcRect l="19546" t="36458" r="23646" b="17708"/>
          <a:stretch>
            <a:fillRect/>
          </a:stretch>
        </p:blipFill>
        <p:spPr bwMode="auto">
          <a:xfrm>
            <a:off x="152400" y="533400"/>
            <a:ext cx="7772400" cy="3200400"/>
          </a:xfrm>
          <a:prstGeom prst="rect">
            <a:avLst/>
          </a:prstGeom>
          <a:noFill/>
          <a:ln w="9525">
            <a:noFill/>
            <a:miter lim="800000"/>
            <a:headEnd/>
            <a:tailEnd/>
          </a:ln>
          <a:effectLst/>
        </p:spPr>
      </p:pic>
      <p:sp>
        <p:nvSpPr>
          <p:cNvPr id="9" name="TextBox 8"/>
          <p:cNvSpPr txBox="1"/>
          <p:nvPr/>
        </p:nvSpPr>
        <p:spPr>
          <a:xfrm>
            <a:off x="381000" y="3886200"/>
            <a:ext cx="5410200" cy="338554"/>
          </a:xfrm>
          <a:prstGeom prst="rect">
            <a:avLst/>
          </a:prstGeom>
          <a:noFill/>
        </p:spPr>
        <p:txBody>
          <a:bodyPr wrap="square" rtlCol="0">
            <a:spAutoFit/>
          </a:bodyPr>
          <a:lstStyle/>
          <a:p>
            <a:r>
              <a:rPr lang="en-US" sz="1600" b="1" dirty="0" smtClean="0">
                <a:latin typeface="Lucida Sans Unicode" pitchFamily="34" charset="0"/>
                <a:cs typeface="Lucida Sans Unicode" pitchFamily="34" charset="0"/>
              </a:rPr>
              <a:t>Describing continues variable from the data</a:t>
            </a:r>
            <a:endParaRPr lang="en-US" sz="1600" b="1" dirty="0">
              <a:latin typeface="Lucida Sans Unicode" pitchFamily="34" charset="0"/>
              <a:cs typeface="Lucida Sans Unicode"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descr="E:\New folder\Screenshot (142).png"/>
          <p:cNvPicPr>
            <a:picLocks noChangeAspect="1" noChangeArrowheads="1"/>
          </p:cNvPicPr>
          <p:nvPr/>
        </p:nvPicPr>
        <p:blipFill>
          <a:blip r:embed="rId2"/>
          <a:srcRect l="15833" t="43333" r="11667" b="16667"/>
          <a:stretch>
            <a:fillRect/>
          </a:stretch>
        </p:blipFill>
        <p:spPr bwMode="auto">
          <a:xfrm>
            <a:off x="228600" y="762000"/>
            <a:ext cx="8610600" cy="3818614"/>
          </a:xfrm>
          <a:prstGeom prst="rect">
            <a:avLst/>
          </a:prstGeom>
          <a:noFill/>
        </p:spPr>
      </p:pic>
      <p:pic>
        <p:nvPicPr>
          <p:cNvPr id="5" name="Content Placeholder 4" descr="Screenshot (144).png"/>
          <p:cNvPicPr>
            <a:picLocks noGrp="1" noChangeAspect="1"/>
          </p:cNvPicPr>
          <p:nvPr>
            <p:ph idx="1"/>
          </p:nvPr>
        </p:nvPicPr>
        <p:blipFill>
          <a:blip r:embed="rId3"/>
          <a:srcRect l="15153" t="67345" r="11926" b="5718"/>
          <a:stretch>
            <a:fillRect/>
          </a:stretch>
        </p:blipFill>
        <p:spPr>
          <a:xfrm>
            <a:off x="152400" y="4572000"/>
            <a:ext cx="8763000" cy="1828800"/>
          </a:xfrm>
        </p:spPr>
      </p:pic>
      <p:sp>
        <p:nvSpPr>
          <p:cNvPr id="6" name="TextBox 5"/>
          <p:cNvSpPr txBox="1"/>
          <p:nvPr/>
        </p:nvSpPr>
        <p:spPr>
          <a:xfrm>
            <a:off x="228600" y="304800"/>
            <a:ext cx="6248400" cy="461665"/>
          </a:xfrm>
          <a:prstGeom prst="rect">
            <a:avLst/>
          </a:prstGeom>
          <a:noFill/>
        </p:spPr>
        <p:txBody>
          <a:bodyPr wrap="square" rtlCol="0">
            <a:spAutoFit/>
          </a:bodyPr>
          <a:lstStyle/>
          <a:p>
            <a:r>
              <a:rPr lang="en-US" sz="2400" b="1" dirty="0" smtClean="0">
                <a:latin typeface="Lucida Sans Unicode" pitchFamily="34" charset="0"/>
                <a:cs typeface="Lucida Sans Unicode" pitchFamily="34" charset="0"/>
              </a:rPr>
              <a:t>Number of Malignant and benign cases </a:t>
            </a:r>
            <a:endParaRPr lang="en-US" sz="2400" b="1" dirty="0">
              <a:latin typeface="Lucida Sans Unicode" pitchFamily="34" charset="0"/>
              <a:cs typeface="Lucida Sans Unicode"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shot (143).png"/>
          <p:cNvPicPr>
            <a:picLocks noGrp="1" noChangeAspect="1"/>
          </p:cNvPicPr>
          <p:nvPr>
            <p:ph idx="1"/>
          </p:nvPr>
        </p:nvPicPr>
        <p:blipFill>
          <a:blip r:embed="rId2"/>
          <a:srcRect l="15153" t="26938" r="11926" b="46124"/>
          <a:stretch>
            <a:fillRect/>
          </a:stretch>
        </p:blipFill>
        <p:spPr>
          <a:xfrm>
            <a:off x="0" y="685800"/>
            <a:ext cx="9144000" cy="1981200"/>
          </a:xfrm>
        </p:spPr>
      </p:pic>
      <p:sp>
        <p:nvSpPr>
          <p:cNvPr id="5" name="TextBox 4"/>
          <p:cNvSpPr txBox="1"/>
          <p:nvPr/>
        </p:nvSpPr>
        <p:spPr>
          <a:xfrm>
            <a:off x="0" y="152400"/>
            <a:ext cx="7127216" cy="461665"/>
          </a:xfrm>
          <a:prstGeom prst="rect">
            <a:avLst/>
          </a:prstGeom>
          <a:noFill/>
        </p:spPr>
        <p:txBody>
          <a:bodyPr wrap="square" rtlCol="0">
            <a:spAutoFit/>
          </a:bodyPr>
          <a:lstStyle/>
          <a:p>
            <a:r>
              <a:rPr lang="en-US" sz="2400" b="1" dirty="0" smtClean="0">
                <a:latin typeface="Lucida Sans Unicode" pitchFamily="34" charset="0"/>
                <a:cs typeface="Lucida Sans Unicode" pitchFamily="34" charset="0"/>
              </a:rPr>
              <a:t>Correlation between dataset attributes :</a:t>
            </a:r>
            <a:endParaRPr lang="en-US" sz="2400" b="1" dirty="0">
              <a:latin typeface="Lucida Sans Unicode" pitchFamily="34" charset="0"/>
              <a:cs typeface="Lucida Sans Unicode" pitchFamily="34" charset="0"/>
            </a:endParaRPr>
          </a:p>
        </p:txBody>
      </p:sp>
      <p:pic>
        <p:nvPicPr>
          <p:cNvPr id="7" name="Picture 6" descr="Screenshot (145).png"/>
          <p:cNvPicPr>
            <a:picLocks noChangeAspect="1"/>
          </p:cNvPicPr>
          <p:nvPr/>
        </p:nvPicPr>
        <p:blipFill>
          <a:blip r:embed="rId3"/>
          <a:srcRect l="12500" t="29259" r="12500" b="4074"/>
          <a:stretch>
            <a:fillRect/>
          </a:stretch>
        </p:blipFill>
        <p:spPr>
          <a:xfrm>
            <a:off x="0" y="3200400"/>
            <a:ext cx="9144000" cy="3657600"/>
          </a:xfrm>
          <a:prstGeom prst="rect">
            <a:avLst/>
          </a:prstGeom>
        </p:spPr>
      </p:pic>
      <p:sp>
        <p:nvSpPr>
          <p:cNvPr id="8" name="TextBox 7"/>
          <p:cNvSpPr txBox="1"/>
          <p:nvPr/>
        </p:nvSpPr>
        <p:spPr>
          <a:xfrm>
            <a:off x="228600" y="2667000"/>
            <a:ext cx="4694870" cy="369332"/>
          </a:xfrm>
          <a:prstGeom prst="rect">
            <a:avLst/>
          </a:prstGeom>
          <a:noFill/>
        </p:spPr>
        <p:txBody>
          <a:bodyPr wrap="square" rtlCol="0">
            <a:spAutoFit/>
          </a:bodyPr>
          <a:lstStyle/>
          <a:p>
            <a:r>
              <a:rPr lang="en-US" b="1" dirty="0" smtClean="0">
                <a:latin typeface="Lucida Sans Unicode" pitchFamily="34" charset="0"/>
                <a:cs typeface="Lucida Sans Unicode" pitchFamily="34" charset="0"/>
              </a:rPr>
              <a:t>Removing the outlier using Z-SCORE</a:t>
            </a:r>
            <a:endParaRPr lang="en-US" b="1" dirty="0">
              <a:latin typeface="Lucida Sans Unicode" pitchFamily="34" charset="0"/>
              <a:cs typeface="Lucida Sans Unicode"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shot (147).png"/>
          <p:cNvPicPr>
            <a:picLocks noGrp="1" noChangeAspect="1"/>
          </p:cNvPicPr>
          <p:nvPr>
            <p:ph idx="1"/>
          </p:nvPr>
        </p:nvPicPr>
        <p:blipFill>
          <a:blip r:embed="rId2"/>
          <a:srcRect l="14960" t="26938" r="12119" b="36022"/>
          <a:stretch>
            <a:fillRect/>
          </a:stretch>
        </p:blipFill>
        <p:spPr>
          <a:xfrm>
            <a:off x="228600" y="685800"/>
            <a:ext cx="7848600" cy="2438400"/>
          </a:xfrm>
        </p:spPr>
      </p:pic>
      <p:sp>
        <p:nvSpPr>
          <p:cNvPr id="5" name="TextBox 4"/>
          <p:cNvSpPr txBox="1"/>
          <p:nvPr/>
        </p:nvSpPr>
        <p:spPr>
          <a:xfrm>
            <a:off x="228600" y="228600"/>
            <a:ext cx="5334000" cy="461665"/>
          </a:xfrm>
          <a:prstGeom prst="rect">
            <a:avLst/>
          </a:prstGeom>
          <a:noFill/>
        </p:spPr>
        <p:txBody>
          <a:bodyPr wrap="square" rtlCol="0">
            <a:spAutoFit/>
          </a:bodyPr>
          <a:lstStyle/>
          <a:p>
            <a:r>
              <a:rPr lang="en-US" sz="2400" b="1" dirty="0" smtClean="0">
                <a:latin typeface="Lucida Sans Unicode" pitchFamily="34" charset="0"/>
                <a:cs typeface="Lucida Sans Unicode" pitchFamily="34" charset="0"/>
              </a:rPr>
              <a:t>Splitting into Train and Test :</a:t>
            </a:r>
            <a:endParaRPr lang="en-US" sz="2400" b="1" dirty="0">
              <a:latin typeface="Lucida Sans Unicode" pitchFamily="34" charset="0"/>
              <a:cs typeface="Lucida Sans Unicode" pitchFamily="34" charset="0"/>
            </a:endParaRPr>
          </a:p>
        </p:txBody>
      </p:sp>
      <p:pic>
        <p:nvPicPr>
          <p:cNvPr id="6" name="Picture 5" descr="Screenshot (147).png"/>
          <p:cNvPicPr>
            <a:picLocks noChangeAspect="1"/>
          </p:cNvPicPr>
          <p:nvPr/>
        </p:nvPicPr>
        <p:blipFill>
          <a:blip r:embed="rId2"/>
          <a:srcRect l="15000" t="64815" r="11667" b="11185"/>
          <a:stretch>
            <a:fillRect/>
          </a:stretch>
        </p:blipFill>
        <p:spPr>
          <a:xfrm>
            <a:off x="381000" y="3886200"/>
            <a:ext cx="8001000" cy="2362200"/>
          </a:xfrm>
          <a:prstGeom prst="rect">
            <a:avLst/>
          </a:prstGeom>
        </p:spPr>
      </p:pic>
      <p:sp>
        <p:nvSpPr>
          <p:cNvPr id="7" name="TextBox 6"/>
          <p:cNvSpPr txBox="1"/>
          <p:nvPr/>
        </p:nvSpPr>
        <p:spPr>
          <a:xfrm>
            <a:off x="381000" y="3352800"/>
            <a:ext cx="2655697" cy="369332"/>
          </a:xfrm>
          <a:prstGeom prst="rect">
            <a:avLst/>
          </a:prstGeom>
          <a:noFill/>
        </p:spPr>
        <p:txBody>
          <a:bodyPr wrap="square" rtlCol="0">
            <a:spAutoFit/>
          </a:bodyPr>
          <a:lstStyle/>
          <a:p>
            <a:r>
              <a:rPr lang="en-US" b="1" dirty="0" smtClean="0">
                <a:latin typeface="Lucida Sans Unicode" pitchFamily="34" charset="0"/>
                <a:cs typeface="Lucida Sans Unicode" pitchFamily="34" charset="0"/>
              </a:rPr>
              <a:t>Applying KNN :</a:t>
            </a:r>
            <a:endParaRPr lang="en-US" b="1" dirty="0">
              <a:latin typeface="Lucida Sans Unicode" pitchFamily="34" charset="0"/>
              <a:cs typeface="Lucida Sans Unicode"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Screenshot (148).png"/>
          <p:cNvPicPr>
            <a:picLocks noGrp="1" noChangeAspect="1"/>
          </p:cNvPicPr>
          <p:nvPr>
            <p:ph idx="1"/>
          </p:nvPr>
        </p:nvPicPr>
        <p:blipFill>
          <a:blip r:embed="rId2"/>
          <a:srcRect l="14960" t="26938" r="12119" b="41073"/>
          <a:stretch>
            <a:fillRect/>
          </a:stretch>
        </p:blipFill>
        <p:spPr>
          <a:xfrm>
            <a:off x="152400" y="228600"/>
            <a:ext cx="8554453" cy="2057400"/>
          </a:xfrm>
        </p:spPr>
      </p:pic>
      <p:pic>
        <p:nvPicPr>
          <p:cNvPr id="7" name="Picture 6" descr="Screenshot (149).png"/>
          <p:cNvPicPr>
            <a:picLocks noChangeAspect="1"/>
          </p:cNvPicPr>
          <p:nvPr/>
        </p:nvPicPr>
        <p:blipFill>
          <a:blip r:embed="rId3"/>
          <a:srcRect l="15000" t="34074" r="12500" b="8148"/>
          <a:stretch>
            <a:fillRect/>
          </a:stretch>
        </p:blipFill>
        <p:spPr>
          <a:xfrm>
            <a:off x="0" y="2971800"/>
            <a:ext cx="8534400" cy="3657600"/>
          </a:xfrm>
          <a:prstGeom prst="rect">
            <a:avLst/>
          </a:prstGeom>
        </p:spPr>
      </p:pic>
      <p:sp>
        <p:nvSpPr>
          <p:cNvPr id="8" name="TextBox 7"/>
          <p:cNvSpPr txBox="1"/>
          <p:nvPr/>
        </p:nvSpPr>
        <p:spPr>
          <a:xfrm>
            <a:off x="381000" y="2514600"/>
            <a:ext cx="5268591" cy="400110"/>
          </a:xfrm>
          <a:prstGeom prst="rect">
            <a:avLst/>
          </a:prstGeom>
          <a:noFill/>
        </p:spPr>
        <p:txBody>
          <a:bodyPr wrap="square" rtlCol="0">
            <a:spAutoFit/>
          </a:bodyPr>
          <a:lstStyle/>
          <a:p>
            <a:r>
              <a:rPr lang="en-US" sz="2000" b="1" dirty="0" smtClean="0">
                <a:latin typeface="Lucida Sans Unicode" pitchFamily="34" charset="0"/>
                <a:cs typeface="Lucida Sans Unicode" pitchFamily="34" charset="0"/>
              </a:rPr>
              <a:t>Checking Model Accuracy :</a:t>
            </a:r>
            <a:endParaRPr lang="en-US" sz="2000" b="1" dirty="0">
              <a:latin typeface="Lucida Sans Unicode" pitchFamily="34" charset="0"/>
              <a:cs typeface="Lucida Sans Unicode"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shot (150).png"/>
          <p:cNvPicPr>
            <a:picLocks noGrp="1" noChangeAspect="1"/>
          </p:cNvPicPr>
          <p:nvPr>
            <p:ph idx="1"/>
          </p:nvPr>
        </p:nvPicPr>
        <p:blipFill>
          <a:blip r:embed="rId2"/>
          <a:srcRect l="14960" t="30305" r="12119" b="10768"/>
          <a:stretch>
            <a:fillRect/>
          </a:stretch>
        </p:blipFill>
        <p:spPr>
          <a:xfrm>
            <a:off x="228600" y="2971800"/>
            <a:ext cx="8610600" cy="3657600"/>
          </a:xfrm>
        </p:spPr>
      </p:pic>
      <p:sp>
        <p:nvSpPr>
          <p:cNvPr id="5" name="TextBox 4"/>
          <p:cNvSpPr txBox="1"/>
          <p:nvPr/>
        </p:nvSpPr>
        <p:spPr>
          <a:xfrm>
            <a:off x="304800" y="304800"/>
            <a:ext cx="5905328" cy="369332"/>
          </a:xfrm>
          <a:prstGeom prst="rect">
            <a:avLst/>
          </a:prstGeom>
          <a:noFill/>
        </p:spPr>
        <p:txBody>
          <a:bodyPr wrap="square" rtlCol="0">
            <a:spAutoFit/>
          </a:bodyPr>
          <a:lstStyle/>
          <a:p>
            <a:r>
              <a:rPr lang="en-US" b="1" dirty="0" smtClean="0">
                <a:latin typeface="Lucida Sans Unicode" pitchFamily="34" charset="0"/>
                <a:cs typeface="Lucida Sans Unicode" pitchFamily="34" charset="0"/>
              </a:rPr>
              <a:t>Removing Redundancy from dataset :</a:t>
            </a:r>
            <a:endParaRPr lang="en-US" b="1" dirty="0">
              <a:latin typeface="Lucida Sans Unicode" pitchFamily="34" charset="0"/>
              <a:cs typeface="Lucida Sans Unicode" pitchFamily="34" charset="0"/>
            </a:endParaRPr>
          </a:p>
        </p:txBody>
      </p:sp>
      <p:sp>
        <p:nvSpPr>
          <p:cNvPr id="6" name="TextBox 5"/>
          <p:cNvSpPr txBox="1"/>
          <p:nvPr/>
        </p:nvSpPr>
        <p:spPr>
          <a:xfrm>
            <a:off x="609600" y="838200"/>
            <a:ext cx="7162800" cy="2031325"/>
          </a:xfrm>
          <a:prstGeom prst="rect">
            <a:avLst/>
          </a:prstGeom>
          <a:noFill/>
        </p:spPr>
        <p:txBody>
          <a:bodyPr wrap="square" rtlCol="0">
            <a:spAutoFit/>
          </a:bodyPr>
          <a:lstStyle/>
          <a:p>
            <a:pPr>
              <a:buFont typeface="Arial" pitchFamily="34" charset="0"/>
              <a:buChar char="•"/>
            </a:pPr>
            <a:r>
              <a:rPr lang="en-US" dirty="0" smtClean="0"/>
              <a:t>To Improve Performance by analyzing different attributes for distribution and correlation by using scatter matrix</a:t>
            </a:r>
          </a:p>
          <a:p>
            <a:pPr>
              <a:buFont typeface="Arial" pitchFamily="34" charset="0"/>
              <a:buChar char="•"/>
            </a:pPr>
            <a:r>
              <a:rPr lang="en-US" dirty="0" smtClean="0"/>
              <a:t>As is evident from the scatter matrix, many dimensions have strong correlation </a:t>
            </a:r>
            <a:r>
              <a:rPr lang="en-US" dirty="0" smtClean="0"/>
              <a:t>.</a:t>
            </a:r>
          </a:p>
          <a:p>
            <a:pPr>
              <a:buFont typeface="Arial" pitchFamily="34" charset="0"/>
              <a:buChar char="•"/>
            </a:pPr>
            <a:r>
              <a:rPr lang="en-US" dirty="0" smtClean="0"/>
              <a:t>Area and Perimeter are function of radius, so they will have strong </a:t>
            </a:r>
            <a:r>
              <a:rPr lang="en-US" dirty="0" smtClean="0"/>
              <a:t>correlation.</a:t>
            </a:r>
          </a:p>
          <a:p>
            <a:pPr>
              <a:buFont typeface="Arial" pitchFamily="34" charset="0"/>
              <a:buChar char="•"/>
            </a:pPr>
            <a:r>
              <a:rPr lang="en-US" dirty="0" smtClean="0"/>
              <a:t>By providing both to model we introduce redundancy to the data.</a:t>
            </a:r>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652</TotalTime>
  <Words>389</Words>
  <Application>Microsoft Office PowerPoint</Application>
  <PresentationFormat>On-screen Show (4:3)</PresentationFormat>
  <Paragraphs>61</Paragraphs>
  <Slides>18</Slides>
  <Notes>0</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BREAST CANCER  DATA ANALYSIS</vt:lpstr>
      <vt:lpstr>There is no shortage of enterprise data today. The digital era calls for analytics to be infused in every role, business process, decision and action.   Biological research is conducted through the analysis of a particular disease. Applying classification algorithm to biological data with specific characteristics available in particular disease and established data mining based on data available on mentioned disease. Breast cancer is the most common malignant tumour for women.   In the past twenty years, the cases of breast cancer continues to rise.  The diagnosis and treatment of the breast cancer is compulsory. We intend to build a diagnostic model of breast cancer by using ensemble techniques.   A feature extraction technique PCA (Principal Component Analysis) is applied on the data to select relevant features which leads to the breast cancer. The results of the experiments show that the accuracy of the diagnostic model improves a lot, and at the same time, relevant and important features for breast cancer diagnosis are chosen out. The diagnostic model for breast cancer built with good generalization. </vt:lpstr>
      <vt:lpstr>What is Tumor? A tumor is an abnormal lump or growth of cells. When the cells in the tumor are normal, it is benign. Something just went wrong, and they overgrew and produced a lump. </vt:lpstr>
      <vt:lpstr>Slide 4</vt:lpstr>
      <vt:lpstr>Slide 5</vt:lpstr>
      <vt:lpstr>Slide 6</vt:lpstr>
      <vt:lpstr>Slide 7</vt:lpstr>
      <vt:lpstr>Slide 8</vt:lpstr>
      <vt:lpstr>Slide 9</vt:lpstr>
      <vt:lpstr>Slide 10</vt:lpstr>
      <vt:lpstr>Slide 11</vt:lpstr>
      <vt:lpstr>Cumulative Graph :</vt:lpstr>
      <vt:lpstr>Slide 13</vt:lpstr>
      <vt:lpstr>Elbow Plot : to judge  cluster values visually </vt:lpstr>
      <vt:lpstr>Slide 15</vt:lpstr>
      <vt:lpstr>Slide 16</vt:lpstr>
      <vt:lpstr>Variance and Bias Error Curve </vt:lpstr>
      <vt:lpstr>Slide 18</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BREAST CANCER  DATA ANALYSIS</dc:title>
  <dc:creator>acer</dc:creator>
  <cp:lastModifiedBy>acer</cp:lastModifiedBy>
  <cp:revision>27</cp:revision>
  <dcterms:created xsi:type="dcterms:W3CDTF">2006-08-16T00:00:00Z</dcterms:created>
  <dcterms:modified xsi:type="dcterms:W3CDTF">2019-03-27T03:53:25Z</dcterms:modified>
</cp:coreProperties>
</file>

<file path=docProps/thumbnail.jpeg>
</file>